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70" r:id="rId2"/>
    <p:sldId id="265" r:id="rId3"/>
    <p:sldId id="291" r:id="rId4"/>
    <p:sldId id="271" r:id="rId5"/>
    <p:sldId id="272" r:id="rId6"/>
    <p:sldId id="276" r:id="rId7"/>
    <p:sldId id="283" r:id="rId8"/>
    <p:sldId id="274" r:id="rId9"/>
    <p:sldId id="275" r:id="rId10"/>
    <p:sldId id="290" r:id="rId11"/>
    <p:sldId id="268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70B5"/>
    <a:srgbClr val="3F6495"/>
    <a:srgbClr val="3B4555"/>
    <a:srgbClr val="2A5244"/>
    <a:srgbClr val="325D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17"/>
    <p:restoredTop sz="92652" autoAdjust="0"/>
  </p:normalViewPr>
  <p:slideViewPr>
    <p:cSldViewPr snapToGrid="0" snapToObjects="1">
      <p:cViewPr varScale="1">
        <p:scale>
          <a:sx n="67" d="100"/>
          <a:sy n="67" d="100"/>
        </p:scale>
        <p:origin x="99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41;&#1077;&#1088;&#1077;&#1078;&#1083;&#1080;&#1074;&#1099;&#1077;%20&#1090;&#1077;&#1093;&#1085;&#1086;&#1083;&#1086;&#1075;&#1080;&#1080;\2023\2%20&#1082;&#1074;.%20&#1054;&#1087;&#1090;&#1080;&#1084;&#1080;&#1079;&#1072;&#1094;&#1080;&#1103;%20&#1087;&#1088;&#1086;&#1094;&#1077;&#1089;&#1089;&#1072;%20&#1087;&#1077;&#1088;&#1077;&#1093;&#1086;&#1076;&#1072;%20&#1085;&#1072;%20&#1085;&#1086;&#1074;&#1099;&#1081;%20&#1093;&#1086;&#1089;&#1090;&#1080;&#1085;&#1075;\8%20&#1052;&#1086;&#1085;&#1080;&#1090;&#1086;&#1088;&#1080;&#1085;&#1075;%20&#1088;&#1077;&#1079;&#1091;&#1083;&#1100;&#1090;&#1072;&#1090;&#1086;&#1074;\&#1052;&#1086;&#1085;&#1080;&#1090;&#1086;&#1088;&#1080;&#1085;&#1075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3.0849121517714961E-2"/>
          <c:y val="0.17499370800961406"/>
          <c:w val="0.9383017569645703"/>
          <c:h val="0.631117653594045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 w="25400" cap="flat" cmpd="sng" algn="ctr">
              <a:solidFill>
                <a:schemeClr val="tx1"/>
              </a:solidFill>
              <a:prstDash val="solid"/>
            </a:ln>
            <a:effectLst/>
          </c:spPr>
          <c:invertIfNegative val="0"/>
          <c:dLbls>
            <c:dLbl>
              <c:idx val="0"/>
              <c:layout>
                <c:manualLayout>
                  <c:x val="-0.12620095166337936"/>
                  <c:y val="-7.3396589731484829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47-65 часов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51DF-4A5C-A6DB-0A8E82E5C986}"/>
                </c:ext>
              </c:extLst>
            </c:dLbl>
            <c:dLbl>
              <c:idx val="1"/>
              <c:layout>
                <c:manualLayout>
                  <c:x val="0.18222462774820639"/>
                  <c:y val="-0.2047662599027314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12-21 час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330029706492305"/>
                      <c:h val="0.24910731919371187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51DF-4A5C-A6DB-0A8E82E5C9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Было</c:v>
                </c:pt>
                <c:pt idx="1">
                  <c:v>Стало</c:v>
                </c:pt>
              </c:strCache>
            </c:strRef>
          </c:cat>
          <c:val>
            <c:numRef>
              <c:f>Лист1!$B$2:$B$3</c:f>
              <c:numCache>
                <c:formatCode>0</c:formatCode>
                <c:ptCount val="2"/>
                <c:pt idx="0">
                  <c:v>118</c:v>
                </c:pt>
                <c:pt idx="1">
                  <c:v>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1DF-4A5C-A6DB-0A8E82E5C98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96"/>
        <c:overlap val="-1"/>
        <c:axId val="123319808"/>
        <c:axId val="123321344"/>
      </c:barChart>
      <c:catAx>
        <c:axId val="123319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ru-RU"/>
          </a:p>
        </c:txPr>
        <c:crossAx val="123321344"/>
        <c:crosses val="autoZero"/>
        <c:auto val="1"/>
        <c:lblAlgn val="ctr"/>
        <c:lblOffset val="100"/>
        <c:noMultiLvlLbl val="0"/>
      </c:catAx>
      <c:valAx>
        <c:axId val="123321344"/>
        <c:scaling>
          <c:orientation val="minMax"/>
        </c:scaling>
        <c:delete val="1"/>
        <c:axPos val="l"/>
        <c:numFmt formatCode="0" sourceLinked="1"/>
        <c:majorTickMark val="out"/>
        <c:minorTickMark val="none"/>
        <c:tickLblPos val="none"/>
        <c:crossAx val="1233198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 b="0" cap="none" spc="0">
          <a:ln w="0"/>
          <a:solidFill>
            <a:schemeClr val="accent1"/>
          </a:solidFill>
          <a:effectLst>
            <a:outerShdw blurRad="38100" dist="25400" dir="5400000" algn="ctr" rotWithShape="0">
              <a:srgbClr val="6E747A">
                <a:alpha val="43000"/>
              </a:srgbClr>
            </a:outerShdw>
          </a:effectLst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'[Мониторинг.xlsx]Лист значений'!$B$2</c:f>
              <c:strCache>
                <c:ptCount val="1"/>
                <c:pt idx="0">
                  <c:v>Мониторинг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'[Мониторинг.xlsx]Лист значений'!$A$3:$A$16</c:f>
              <c:numCache>
                <c:formatCode>dd/mm/yy;@</c:formatCode>
                <c:ptCount val="14"/>
                <c:pt idx="0">
                  <c:v>44995</c:v>
                </c:pt>
                <c:pt idx="1">
                  <c:v>44996</c:v>
                </c:pt>
                <c:pt idx="2">
                  <c:v>44997</c:v>
                </c:pt>
                <c:pt idx="3">
                  <c:v>44998</c:v>
                </c:pt>
                <c:pt idx="4">
                  <c:v>44999</c:v>
                </c:pt>
                <c:pt idx="5">
                  <c:v>45000</c:v>
                </c:pt>
              </c:numCache>
            </c:numRef>
          </c:xVal>
          <c:yVal>
            <c:numRef>
              <c:f>'[Мониторинг.xlsx]Лист значений'!$B$3:$B$16</c:f>
              <c:numCache>
                <c:formatCode>General</c:formatCode>
                <c:ptCount val="14"/>
                <c:pt idx="0">
                  <c:v>15</c:v>
                </c:pt>
                <c:pt idx="1">
                  <c:v>14</c:v>
                </c:pt>
                <c:pt idx="2">
                  <c:v>21</c:v>
                </c:pt>
                <c:pt idx="3">
                  <c:v>18</c:v>
                </c:pt>
                <c:pt idx="4">
                  <c:v>20</c:v>
                </c:pt>
                <c:pt idx="5">
                  <c:v>17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C9B7-4643-98FF-8F8F118FDDF6}"/>
            </c:ext>
          </c:extLst>
        </c:ser>
        <c:ser>
          <c:idx val="1"/>
          <c:order val="1"/>
          <c:tx>
            <c:strRef>
              <c:f>'[Мониторинг.xlsx]Лист значений'!$D$2</c:f>
              <c:strCache>
                <c:ptCount val="1"/>
                <c:pt idx="0">
                  <c:v>Целевое значение</c:v>
                </c:pt>
              </c:strCache>
            </c:strRef>
          </c:tx>
          <c:spPr>
            <a:ln w="25400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xVal>
            <c:numRef>
              <c:f>'[Мониторинг.xlsx]Лист значений'!$A$3:$A$16</c:f>
              <c:numCache>
                <c:formatCode>dd/mm/yy;@</c:formatCode>
                <c:ptCount val="14"/>
                <c:pt idx="0">
                  <c:v>44995</c:v>
                </c:pt>
                <c:pt idx="1">
                  <c:v>44996</c:v>
                </c:pt>
                <c:pt idx="2">
                  <c:v>44997</c:v>
                </c:pt>
                <c:pt idx="3">
                  <c:v>44998</c:v>
                </c:pt>
                <c:pt idx="4">
                  <c:v>44999</c:v>
                </c:pt>
                <c:pt idx="5">
                  <c:v>45000</c:v>
                </c:pt>
              </c:numCache>
            </c:numRef>
          </c:xVal>
          <c:yVal>
            <c:numRef>
              <c:f>'[Мониторинг.xlsx]Лист значений'!$D$3:$D$16</c:f>
              <c:numCache>
                <c:formatCode>General</c:formatCode>
                <c:ptCount val="14"/>
                <c:pt idx="0">
                  <c:v>21</c:v>
                </c:pt>
                <c:pt idx="1">
                  <c:v>21</c:v>
                </c:pt>
                <c:pt idx="2">
                  <c:v>21</c:v>
                </c:pt>
                <c:pt idx="3">
                  <c:v>21</c:v>
                </c:pt>
                <c:pt idx="4">
                  <c:v>21</c:v>
                </c:pt>
                <c:pt idx="5">
                  <c:v>21</c:v>
                </c:pt>
                <c:pt idx="6">
                  <c:v>21</c:v>
                </c:pt>
                <c:pt idx="7">
                  <c:v>21</c:v>
                </c:pt>
                <c:pt idx="8">
                  <c:v>21</c:v>
                </c:pt>
                <c:pt idx="9">
                  <c:v>21</c:v>
                </c:pt>
                <c:pt idx="10">
                  <c:v>21</c:v>
                </c:pt>
                <c:pt idx="11">
                  <c:v>21</c:v>
                </c:pt>
                <c:pt idx="12">
                  <c:v>21</c:v>
                </c:pt>
                <c:pt idx="13">
                  <c:v>21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C9B7-4643-98FF-8F8F118FDD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3495872"/>
        <c:axId val="164640624"/>
      </c:scatterChart>
      <c:valAx>
        <c:axId val="1634958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/>
                  <a:t>Дата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dd/mm/yy;@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4640624"/>
        <c:crosses val="autoZero"/>
        <c:crossBetween val="midCat"/>
      </c:valAx>
      <c:valAx>
        <c:axId val="164640624"/>
        <c:scaling>
          <c:orientation val="minMax"/>
        </c:scaling>
        <c:delete val="0"/>
        <c:axPos val="l"/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/>
                  <a:t>значение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349587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0.42933</cdr:x>
      <cdr:y>0.2601</cdr:y>
    </cdr:from>
    <cdr:to>
      <cdr:x>0.73145</cdr:x>
      <cdr:y>0.2601</cdr:y>
    </cdr:to>
    <cdr:cxnSp macro="">
      <cdr:nvCxnSpPr>
        <cdr:cNvPr id="3" name="Прямая соединительная линия 2">
          <a:extLst xmlns:a="http://schemas.openxmlformats.org/drawingml/2006/main">
            <a:ext uri="{FF2B5EF4-FFF2-40B4-BE49-F238E27FC236}">
              <a16:creationId xmlns:a16="http://schemas.microsoft.com/office/drawing/2014/main" id="{ECDD1C74-BCE0-4720-BB4D-1C776D0BAC74}"/>
            </a:ext>
          </a:extLst>
        </cdr:cNvPr>
        <cdr:cNvCxnSpPr/>
      </cdr:nvCxnSpPr>
      <cdr:spPr bwMode="auto">
        <a:xfrm xmlns:a="http://schemas.openxmlformats.org/drawingml/2006/main" flipH="1">
          <a:off x="1944216" y="720080"/>
          <a:ext cx="1368148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  <a:headEnd type="none" w="med" len="med"/>
          <a:tailEnd type="none" w="med" len="med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0.70387</cdr:x>
      <cdr:y>0.28368</cdr:y>
    </cdr:from>
    <cdr:to>
      <cdr:x>0.74298</cdr:x>
      <cdr:y>0.45704</cdr:y>
    </cdr:to>
    <cdr:sp macro="" textlink="">
      <cdr:nvSpPr>
        <cdr:cNvPr id="11" name="Стрелка вниз 10"/>
        <cdr:cNvSpPr/>
      </cdr:nvSpPr>
      <cdr:spPr bwMode="auto">
        <a:xfrm xmlns:a="http://schemas.openxmlformats.org/drawingml/2006/main">
          <a:off x="4549061" y="1042799"/>
          <a:ext cx="252736" cy="637268"/>
        </a:xfrm>
        <a:prstGeom xmlns:a="http://schemas.openxmlformats.org/drawingml/2006/main" prst="downArrow">
          <a:avLst/>
        </a:prstGeom>
        <a:solidFill xmlns:a="http://schemas.openxmlformats.org/drawingml/2006/main">
          <a:srgbClr val="00B050"/>
        </a:solidFill>
        <a:ln xmlns:a="http://schemas.openxmlformats.org/drawingml/2006/main">
          <a:headEnd type="none" w="med" len="med"/>
          <a:tailEnd type="none" w="med" len="med"/>
        </a:ln>
      </cdr:spPr>
      <cdr:style>
        <a:lnRef xmlns:a="http://schemas.openxmlformats.org/drawingml/2006/main" idx="2">
          <a:schemeClr val="accent2">
            <a:shade val="50000"/>
          </a:schemeClr>
        </a:lnRef>
        <a:fillRef xmlns:a="http://schemas.openxmlformats.org/drawingml/2006/main" idx="1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6D2F4C-F7EB-4AAD-B2BE-F550602BD763}" type="datetimeFigureOut">
              <a:rPr lang="ru-RU" smtClean="0"/>
              <a:t>25.04.2023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DE474D-EB94-463E-8B1C-A80FDF6B380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E0A38C-D82C-3643-AE1D-5708769B1E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0C9EA5E-CAB8-5E4E-94F6-DB476A1EC3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CB6FC98-ED6B-6A41-8629-0CB1D7BDD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49C6-7B89-234F-8A53-0F8925D6B1DD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7B226DD-5D97-794E-8E4B-4DB5BC33E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E541231-20C1-6C4D-BFE9-FFC3D735C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6916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12175F-731D-354E-8AE0-FBB52116C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C2AC4FE-C683-BD4E-9A5D-2E9F494BF5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758FE50-5A40-634B-9334-D5B92869E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49C6-7B89-234F-8A53-0F8925D6B1DD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EDD0539-736E-0643-9FB4-9E641DEF1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FF6E402-375B-1447-8342-3E0FA377F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3838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B22AFE0-EB3C-6246-8FF6-33988B19E7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17BFB4D-71A7-3D45-B9AC-3118DF5AF4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52DE0C9-D22C-AE45-95A3-E3A66089F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49C6-7B89-234F-8A53-0F8925D6B1DD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19C5573-82C4-1E43-BAD5-19C39914B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E3C4444-37AB-7B42-83EB-A80553917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167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9CDBCC-0DA3-C44D-9508-F616E8947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CF068F3-AF5A-134D-B058-40378CDF39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5933EC0-23C7-EF4F-944F-AC032DA4E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49C6-7B89-234F-8A53-0F8925D6B1DD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FCE6801-B442-534E-BBAD-D2CBCAB33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3E4B9F-B94A-6248-8B68-C5F2D37D4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8317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EB9264-532A-AD40-B97E-140082680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2403E91-000C-D94A-9B93-0A2DB624F1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CCD51D9-F17A-8C4A-8630-0C22DA4AE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49C6-7B89-234F-8A53-0F8925D6B1DD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E0F3EE6-B777-1745-A8B6-17F429197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03825C8-FC9A-0B4B-84AD-138E0D8DB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485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DD59E1-7670-8542-8CFE-46842BF55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9A5DB63-04AA-3D47-8216-FB1BEE2B93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0AFDD5C-76B0-964F-AB5E-9DFC15A150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B86AA90-AA98-CB48-B2AE-6E7070E5B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49C6-7B89-234F-8A53-0F8925D6B1DD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51AF312-494C-1C4C-9090-DB6E16CF0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2C98F69-2205-0949-86F7-397B50A6E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6504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E8289C-D1A5-0143-8586-B165BD3E0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81C3612-6539-8344-9941-49ED82E724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9F2FF5B-8854-7F48-8671-0D744EB2B8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1A552DC-2A3C-7D42-825D-3064509B22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F9F09A6-93A2-4E46-AD73-11FA991EF6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1D2A53A-2B5F-424A-B07E-ADE5CB367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49C6-7B89-234F-8A53-0F8925D6B1DD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0834DB9-EC37-884E-B3B1-3142D133D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EAD7436-358C-C645-BFB1-70475A9EF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1550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1E2BE0-89C8-164B-A30D-E75C9F7E4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0E6E7E5-4CEE-B84E-9516-D36EEDE12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49C6-7B89-234F-8A53-0F8925D6B1DD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6EAFA2D-E476-9244-AFBF-5F97B34FB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018FE48-F727-7745-B7CF-08B3F9F70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1153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FCB4E26-8768-0340-B456-11D7D8539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49C6-7B89-234F-8A53-0F8925D6B1DD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BDC5B98-E694-E44C-A579-6149E163A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D860643-982F-6442-996A-B9089E3BC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8406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EDCCEC-14B4-6F47-A7A5-CB0047C7E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0FAFAE1-B1E8-4E49-811A-DE26E21A90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0DD5F40-9291-7646-B6AC-475133637A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531F5E8-7700-994A-B4F7-7EDE729D4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49C6-7B89-234F-8A53-0F8925D6B1DD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58D354C-A924-BF43-AD1B-3B768F8DF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5D836FA-BC64-1342-BA42-A6E579A10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5281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EFA7B7-4D79-0642-8A33-45BCA1F2D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EF2026C-0572-854F-8169-4B3CA7C6F6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F580F4D-D091-034B-8338-E4AE0149A0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439D5E3-E6F4-F541-9D74-15EBB6F67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49C6-7B89-234F-8A53-0F8925D6B1DD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E6891F5-A11C-234E-85F7-D52B3C2A6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4A3BC86-585E-8E45-B03C-E187155D4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8433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094F21-32B5-4247-883F-C8D66E7D9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9845E64-CA5A-F145-90B1-9D539D041F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38D9B7F-1B34-5E41-9AC7-5B8DA2792B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F49C6-7B89-234F-8A53-0F8925D6B1DD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75E17BB-70DD-1B4E-B2B2-D7861223E8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73B616E-181F-4B41-A5A6-A866A94933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813D2-8A68-DC49-AD38-D58CE1F92E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0167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9233" y="186527"/>
            <a:ext cx="9892767" cy="667147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26073" y="2001735"/>
            <a:ext cx="9686258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«Оптимизация процесса перехода на новый хостинг сайта ДОУ посредством создания архивных данных»</a:t>
            </a:r>
            <a:endParaRPr lang="ru-RU" sz="4000" b="1" dirty="0">
              <a:solidFill>
                <a:srgbClr val="3B4555"/>
              </a:solidFill>
              <a:latin typeface="Futura PT" charset="0"/>
              <a:ea typeface="Futura PT" charset="0"/>
              <a:cs typeface="Futura PT" charset="0"/>
            </a:endParaRPr>
          </a:p>
          <a:p>
            <a:pPr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b="1" dirty="0">
                <a:solidFill>
                  <a:srgbClr val="3B4555"/>
                </a:solidFill>
                <a:latin typeface="Futura PT" charset="0"/>
                <a:ea typeface="Futura PT" charset="0"/>
                <a:cs typeface="Futura PT" charset="0"/>
              </a:rPr>
              <a:t> </a:t>
            </a:r>
          </a:p>
          <a:p>
            <a:endParaRPr lang="ru-RU" sz="4000" b="1" dirty="0">
              <a:solidFill>
                <a:srgbClr val="3B4555"/>
              </a:solidFill>
              <a:latin typeface="Futura PT" charset="0"/>
              <a:ea typeface="Futura PT" charset="0"/>
              <a:cs typeface="Futura PT" charset="0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BF28FD0A-0A79-BC48-8F5A-4C66836EBCD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835"/>
          <a:stretch/>
        </p:blipFill>
        <p:spPr>
          <a:xfrm>
            <a:off x="400717" y="316752"/>
            <a:ext cx="1141906" cy="1484933"/>
          </a:xfrm>
          <a:prstGeom prst="rect">
            <a:avLst/>
          </a:prstGeom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7A6D10BC-4F8E-4BA6-AECD-CC312AF43C88}"/>
              </a:ext>
            </a:extLst>
          </p:cNvPr>
          <p:cNvSpPr/>
          <p:nvPr/>
        </p:nvSpPr>
        <p:spPr>
          <a:xfrm>
            <a:off x="2106602" y="437224"/>
            <a:ext cx="5331428" cy="12150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35254" y="561792"/>
            <a:ext cx="608732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 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Детский сад № 21 «Ивушка»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542623" y="314429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>
                <a:solidFill>
                  <a:srgbClr val="3B4555"/>
                </a:solidFill>
                <a:latin typeface="Futura PT" charset="0"/>
                <a:ea typeface="Futura PT" charset="0"/>
                <a:cs typeface="Futura PT" charset="0"/>
              </a:rPr>
              <a:t>и.о. заведующего МБДОУ Детский сад №21 </a:t>
            </a:r>
          </a:p>
          <a:p>
            <a:r>
              <a:rPr lang="ru-RU" b="1" dirty="0">
                <a:solidFill>
                  <a:srgbClr val="3B4555"/>
                </a:solidFill>
                <a:latin typeface="Futura PT" charset="0"/>
                <a:ea typeface="Futura PT" charset="0"/>
                <a:cs typeface="Futura PT" charset="0"/>
              </a:rPr>
              <a:t>А.А. </a:t>
            </a:r>
            <a:r>
              <a:rPr lang="ru-RU" b="1" dirty="0" err="1">
                <a:solidFill>
                  <a:srgbClr val="3B4555"/>
                </a:solidFill>
                <a:latin typeface="Futura PT" charset="0"/>
                <a:ea typeface="Futura PT" charset="0"/>
                <a:cs typeface="Futura PT" charset="0"/>
              </a:rPr>
              <a:t>Трубаева</a:t>
            </a:r>
            <a:endParaRPr lang="ru-RU" sz="4000" b="1" dirty="0">
              <a:solidFill>
                <a:srgbClr val="3B4555"/>
              </a:solidFill>
              <a:latin typeface="Futura PT" charset="0"/>
              <a:ea typeface="Futura PT" charset="0"/>
              <a:cs typeface="Futura P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4732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9367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2800" dirty="0"/>
              <a:t>Мониторинг достигнутых результатов</a:t>
            </a: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A68279A2-7DD5-467C-9CB6-CC72367789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7390536"/>
              </p:ext>
            </p:extLst>
          </p:nvPr>
        </p:nvGraphicFramePr>
        <p:xfrm>
          <a:off x="1449344" y="865358"/>
          <a:ext cx="9293311" cy="60239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163434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265" y="-42530"/>
            <a:ext cx="617709" cy="120153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08730" y="307864"/>
            <a:ext cx="97055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Достигнутые результаты </a:t>
            </a:r>
          </a:p>
          <a:p>
            <a:pPr algn="ctr"/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время протекания процесса</a:t>
            </a:r>
            <a:endParaRPr lang="ru-RU" sz="4104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059795" y="1533868"/>
            <a:ext cx="6034305" cy="0"/>
          </a:xfrm>
          <a:prstGeom prst="line">
            <a:avLst/>
          </a:prstGeom>
          <a:ln w="12700">
            <a:solidFill>
              <a:srgbClr val="3B4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0333" y="1691403"/>
            <a:ext cx="36513" cy="157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1317" y="3270966"/>
            <a:ext cx="6291263" cy="36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118360" y="1600200"/>
            <a:ext cx="3558540" cy="152913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БЫЛО</a:t>
            </a:r>
          </a:p>
          <a:p>
            <a:pPr algn="ctr"/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47-65 часов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076948" y="1600200"/>
            <a:ext cx="3653792" cy="152913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СТАЛО</a:t>
            </a:r>
          </a:p>
          <a:p>
            <a:pPr algn="ctr"/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12-21 час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766060" y="5585460"/>
            <a:ext cx="7162800" cy="76962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65769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959" y="5108"/>
            <a:ext cx="10216055" cy="688949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38489" y="4495218"/>
            <a:ext cx="95502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>
                <a:ln>
                  <a:noFill/>
                </a:ln>
                <a:solidFill>
                  <a:srgbClr val="3B4555"/>
                </a:solidFill>
                <a:effectLst/>
                <a:uLnTx/>
                <a:uFillTx/>
                <a:latin typeface="Futura PT Light" panose="020B0402020204020303" pitchFamily="34" charset="0"/>
                <a:ea typeface="+mn-ea"/>
                <a:cs typeface="+mn-cs"/>
              </a:rPr>
              <a:t>Спасибо за внимание!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3B4555"/>
              </a:solidFill>
              <a:effectLst/>
              <a:uLnTx/>
              <a:uFillTx/>
              <a:latin typeface="Futura PT" charset="0"/>
              <a:ea typeface="Futura PT" charset="0"/>
              <a:cs typeface="Futura PT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0A86347-7E9E-164A-B30D-1C403B16D29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835"/>
          <a:stretch/>
        </p:blipFill>
        <p:spPr>
          <a:xfrm>
            <a:off x="338489" y="144537"/>
            <a:ext cx="1141906" cy="1484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370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265" y="-42530"/>
            <a:ext cx="617709" cy="120153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01801" y="-56818"/>
            <a:ext cx="113883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Паспорт проекта</a:t>
            </a:r>
          </a:p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Оптимизация процесса перехода на новый хостинг сайта ДОУ посредством создания архивных данных</a:t>
            </a:r>
            <a:endParaRPr lang="ru-RU" sz="2400" b="1" dirty="0">
              <a:solidFill>
                <a:srgbClr val="3B4555"/>
              </a:solidFill>
              <a:latin typeface="Futura PT" charset="0"/>
              <a:ea typeface="Futura PT" charset="0"/>
              <a:cs typeface="Futura PT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454543" y="626216"/>
            <a:ext cx="6034305" cy="0"/>
          </a:xfrm>
          <a:prstGeom prst="line">
            <a:avLst/>
          </a:prstGeom>
          <a:ln w="12700">
            <a:solidFill>
              <a:srgbClr val="3B4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CC068FB5-1562-D343-BD66-7D6E84E547FC}"/>
              </a:ext>
            </a:extLst>
          </p:cNvPr>
          <p:cNvSpPr/>
          <p:nvPr/>
        </p:nvSpPr>
        <p:spPr>
          <a:xfrm>
            <a:off x="940953" y="2187140"/>
            <a:ext cx="1031009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600" dirty="0">
              <a:solidFill>
                <a:srgbClr val="3B4555"/>
              </a:solidFill>
              <a:latin typeface="Futura PT Light" panose="020B0402020204020303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ru-RU" sz="3600" dirty="0">
              <a:solidFill>
                <a:srgbClr val="3B4555"/>
              </a:solidFill>
              <a:latin typeface="Futura PT Light" panose="020B0402020204020303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ru-RU" sz="3600" dirty="0">
              <a:solidFill>
                <a:srgbClr val="3B4555"/>
              </a:solidFill>
              <a:latin typeface="Futura PT Light" panose="020B0402020204020303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ru-RU" sz="3600" dirty="0">
              <a:solidFill>
                <a:srgbClr val="3B4555"/>
              </a:solidFill>
              <a:latin typeface="Futura PT Light" panose="020B0402020204020303" pitchFamily="34" charset="0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F64FE34C-A4AF-CDA2-EFF7-B05BB0D241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1013405"/>
              </p:ext>
            </p:extLst>
          </p:nvPr>
        </p:nvGraphicFramePr>
        <p:xfrm>
          <a:off x="401801" y="513616"/>
          <a:ext cx="11595556" cy="63437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10056">
                  <a:extLst>
                    <a:ext uri="{9D8B030D-6E8A-4147-A177-3AD203B41FA5}">
                      <a16:colId xmlns:a16="http://schemas.microsoft.com/office/drawing/2014/main" val="768619932"/>
                    </a:ext>
                  </a:extLst>
                </a:gridCol>
                <a:gridCol w="1560328">
                  <a:extLst>
                    <a:ext uri="{9D8B030D-6E8A-4147-A177-3AD203B41FA5}">
                      <a16:colId xmlns:a16="http://schemas.microsoft.com/office/drawing/2014/main" val="3155652394"/>
                    </a:ext>
                  </a:extLst>
                </a:gridCol>
                <a:gridCol w="1560328">
                  <a:extLst>
                    <a:ext uri="{9D8B030D-6E8A-4147-A177-3AD203B41FA5}">
                      <a16:colId xmlns:a16="http://schemas.microsoft.com/office/drawing/2014/main" val="2569222965"/>
                    </a:ext>
                  </a:extLst>
                </a:gridCol>
                <a:gridCol w="2910056">
                  <a:extLst>
                    <a:ext uri="{9D8B030D-6E8A-4147-A177-3AD203B41FA5}">
                      <a16:colId xmlns:a16="http://schemas.microsoft.com/office/drawing/2014/main" val="645310757"/>
                    </a:ext>
                  </a:extLst>
                </a:gridCol>
                <a:gridCol w="1327394">
                  <a:extLst>
                    <a:ext uri="{9D8B030D-6E8A-4147-A177-3AD203B41FA5}">
                      <a16:colId xmlns:a16="http://schemas.microsoft.com/office/drawing/2014/main" val="2337449344"/>
                    </a:ext>
                  </a:extLst>
                </a:gridCol>
                <a:gridCol w="1327394">
                  <a:extLst>
                    <a:ext uri="{9D8B030D-6E8A-4147-A177-3AD203B41FA5}">
                      <a16:colId xmlns:a16="http://schemas.microsoft.com/office/drawing/2014/main" val="275671086"/>
                    </a:ext>
                  </a:extLst>
                </a:gridCol>
              </a:tblGrid>
              <a:tr h="18817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sng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Общие данные:</a:t>
                      </a:r>
                      <a:endParaRPr lang="ru-RU" sz="1300" b="1" i="0" u="sng" strike="noStrike">
                        <a:solidFill>
                          <a:srgbClr val="40404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6482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sng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1" i="0" u="sng" strike="noStrike">
                        <a:solidFill>
                          <a:srgbClr val="40404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6482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0" i="0" u="none" strike="noStrike">
                        <a:solidFill>
                          <a:srgbClr val="40404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6482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sng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Обоснование:</a:t>
                      </a:r>
                      <a:endParaRPr lang="ru-RU" sz="1300" b="1" i="0" u="sng" strike="noStrike">
                        <a:solidFill>
                          <a:srgbClr val="40404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6482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sng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1" i="0" u="sng" strike="noStrike">
                        <a:solidFill>
                          <a:srgbClr val="40404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6482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0" i="0" u="none" strike="noStrike">
                        <a:solidFill>
                          <a:srgbClr val="40404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6482" marR="0" marT="0" marB="0" anchor="ctr"/>
                </a:tc>
                <a:extLst>
                  <a:ext uri="{0D108BD9-81ED-4DB2-BD59-A6C34878D82A}">
                    <a16:rowId xmlns:a16="http://schemas.microsoft.com/office/drawing/2014/main" val="846340006"/>
                  </a:ext>
                </a:extLst>
              </a:tr>
              <a:tr h="5211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Заказчик:</a:t>
                      </a:r>
                      <a:endParaRPr lang="ru-RU" sz="1200" b="1" i="0" u="none" strike="noStrike" dirty="0">
                        <a:solidFill>
                          <a:srgbClr val="40404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6482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начальник управления образования администрации Осинниковского городского округа Н.П. Цибина</a:t>
                      </a:r>
                      <a:endParaRPr lang="ru-RU" sz="1200" b="0" i="0" u="none" strike="noStrike">
                        <a:solidFill>
                          <a:srgbClr val="40404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Трата большого количества времени и сил для экспорта базы данных вручную</a:t>
                      </a:r>
                      <a:endParaRPr lang="ru-RU" sz="1300" b="0" i="0" u="none" strike="noStrike">
                        <a:solidFill>
                          <a:srgbClr val="3A3838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3887742"/>
                  </a:ext>
                </a:extLst>
              </a:tr>
              <a:tr h="7527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Процесс:</a:t>
                      </a:r>
                      <a:endParaRPr lang="ru-RU" sz="1200" b="1" i="0" u="none" strike="noStrike" dirty="0">
                        <a:solidFill>
                          <a:srgbClr val="40404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6482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создания архивных данных для удобного перехода на новый хостинг </a:t>
                      </a:r>
                      <a:endParaRPr lang="ru-RU" sz="1200" b="0" i="0" u="none" strike="noStrike" dirty="0">
                        <a:solidFill>
                          <a:srgbClr val="3A3838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Недостаток опыта работы на новом хостинге необходимого для устранение ошибок, возникающих при переносе информации</a:t>
                      </a:r>
                      <a:br>
                        <a:rPr lang="ru-RU" sz="13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3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lang="ru-RU" sz="13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300" b="0" i="0" u="none" strike="noStrike">
                        <a:solidFill>
                          <a:srgbClr val="3A3838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3011551"/>
                  </a:ext>
                </a:extLst>
              </a:tr>
              <a:tr h="5211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Границы процесса:</a:t>
                      </a:r>
                      <a:endParaRPr lang="ru-RU" sz="1200" b="1" i="0" u="none" strike="noStrike" dirty="0">
                        <a:solidFill>
                          <a:srgbClr val="40404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6482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момента регистрации на новом хостинге до полного перенесения информации ДОУ на новый сайт</a:t>
                      </a:r>
                      <a:endParaRPr lang="ru-RU" sz="1200" b="0" i="0" u="none" strike="noStrike">
                        <a:solidFill>
                          <a:srgbClr val="3A3838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При возникновении необходимости сбора информации с сайта или переходе на другой хостинг потребуется вновь экспорт данных вручную</a:t>
                      </a:r>
                      <a:endParaRPr lang="ru-RU" sz="1300" b="0" i="0" u="none" strike="noStrike" dirty="0">
                        <a:solidFill>
                          <a:srgbClr val="3A3838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2829691"/>
                  </a:ext>
                </a:extLst>
              </a:tr>
              <a:tr h="3474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Руководитель проекта:</a:t>
                      </a:r>
                      <a:endParaRPr lang="ru-RU" sz="1200" b="1" i="0" u="none" strike="noStrike">
                        <a:solidFill>
                          <a:srgbClr val="40404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6482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и.о. заведующего МБДОУ Детский сад №21 </a:t>
                      </a:r>
                      <a:r>
                        <a:rPr lang="ru-RU" sz="12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Трубаева</a:t>
                      </a:r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А.А.,  8 (38471)4-25-07 </a:t>
                      </a:r>
                      <a:endParaRPr lang="ru-RU" sz="1200" b="0" i="0" u="none" strike="noStrike" dirty="0">
                        <a:solidFill>
                          <a:srgbClr val="3A3838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0" i="0" u="none" strike="noStrike">
                        <a:solidFill>
                          <a:srgbClr val="40404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222605"/>
                  </a:ext>
                </a:extLst>
              </a:tr>
              <a:tr h="5211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Команда проекта:</a:t>
                      </a:r>
                      <a:endParaRPr lang="ru-RU" sz="1200" b="1" i="0" u="none" strike="noStrike">
                        <a:solidFill>
                          <a:srgbClr val="40404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6482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Тобияс</a:t>
                      </a:r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И.И. старший воспитатель, Бондарчук Д.А. учитель-логопед, Полякова Н.Ю. воспитатель</a:t>
                      </a:r>
                      <a:endParaRPr lang="ru-RU" sz="1200" b="0" i="0" u="none" strike="noStrike" dirty="0">
                        <a:solidFill>
                          <a:srgbClr val="40404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0" i="0" u="none" strike="noStrike" dirty="0">
                        <a:solidFill>
                          <a:srgbClr val="40404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1154450"/>
                  </a:ext>
                </a:extLst>
              </a:tr>
              <a:tr h="2229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sng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Цели и эффекты:</a:t>
                      </a:r>
                      <a:endParaRPr lang="ru-RU" sz="1300" b="1" i="0" u="sng" strike="noStrike">
                        <a:solidFill>
                          <a:srgbClr val="40404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6482" marR="0" marT="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300" u="sng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1" i="0" u="sng" strike="noStrike">
                        <a:solidFill>
                          <a:srgbClr val="40404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Сроки:</a:t>
                      </a:r>
                      <a:endParaRPr lang="ru-RU" sz="1300" b="1" i="0" u="sng" strike="noStrike" dirty="0">
                        <a:solidFill>
                          <a:srgbClr val="40404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6482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sng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1" i="0" u="sng" strike="noStrike">
                        <a:solidFill>
                          <a:srgbClr val="40404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6482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0" i="0" u="none" strike="noStrike">
                        <a:solidFill>
                          <a:srgbClr val="40404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6482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3389263"/>
                  </a:ext>
                </a:extLst>
              </a:tr>
              <a:tr h="37635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цели, ед. изм.</a:t>
                      </a:r>
                      <a:endParaRPr lang="ru-RU" sz="13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6482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Текущий показатель</a:t>
                      </a:r>
                      <a:endParaRPr lang="ru-RU" sz="13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Целевой </a:t>
                      </a:r>
                      <a:br>
                        <a:rPr lang="ru-RU" sz="13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3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13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этапа</a:t>
                      </a:r>
                      <a:endParaRPr lang="ru-RU" sz="1300" b="1" i="0" u="sng" strike="noStrike" dirty="0">
                        <a:solidFill>
                          <a:srgbClr val="40404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sng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начала</a:t>
                      </a:r>
                      <a:endParaRPr lang="ru-RU" sz="1300" b="1" i="0" u="sng" strike="noStrike">
                        <a:solidFill>
                          <a:srgbClr val="40404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sng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окончания</a:t>
                      </a:r>
                      <a:endParaRPr lang="ru-RU" sz="1300" b="1" i="0" u="sng" strike="noStrike">
                        <a:solidFill>
                          <a:srgbClr val="40404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470619"/>
                  </a:ext>
                </a:extLst>
              </a:tr>
              <a:tr h="2857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Переход на новый хостинг сайта ДОУ</a:t>
                      </a:r>
                      <a:endParaRPr lang="ru-RU" sz="13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6482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47-65 часов</a:t>
                      </a:r>
                      <a:endParaRPr lang="ru-RU" sz="13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12-21 час</a:t>
                      </a:r>
                      <a:endParaRPr lang="ru-RU" sz="13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Согласование паспорта </a:t>
                      </a:r>
                      <a:r>
                        <a:rPr lang="ru-RU" sz="13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лин</a:t>
                      </a:r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-проекта  </a:t>
                      </a:r>
                      <a:endParaRPr lang="ru-RU" sz="1300" b="0" i="0" u="none" strike="noStrike" dirty="0">
                        <a:solidFill>
                          <a:srgbClr val="40404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6482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03.04.2023</a:t>
                      </a:r>
                      <a:endParaRPr lang="ru-RU" sz="1300" b="0" i="0" u="none" strike="noStrike">
                        <a:solidFill>
                          <a:srgbClr val="40404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07.04.2023</a:t>
                      </a:r>
                      <a:endParaRPr lang="ru-RU" sz="1300" b="0" i="0" u="none" strike="noStrike">
                        <a:solidFill>
                          <a:srgbClr val="40404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757747"/>
                  </a:ext>
                </a:extLst>
              </a:tr>
              <a:tr h="2571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6482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1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6482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0" i="0" u="none" strike="noStrike">
                        <a:solidFill>
                          <a:srgbClr val="40404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6482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Картирование текущего состояния</a:t>
                      </a:r>
                      <a:endParaRPr lang="ru-RU" sz="1300" b="0" i="0" u="none" strike="noStrike" dirty="0">
                        <a:solidFill>
                          <a:srgbClr val="40404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6482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10.04.2023</a:t>
                      </a:r>
                      <a:endParaRPr lang="ru-RU" sz="1300" b="0" i="0" u="none" strike="noStrike">
                        <a:solidFill>
                          <a:srgbClr val="40404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14.04.2023</a:t>
                      </a:r>
                      <a:endParaRPr lang="ru-RU" sz="1300" b="0" i="0" u="none" strike="noStrike">
                        <a:solidFill>
                          <a:srgbClr val="40404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348700"/>
                  </a:ext>
                </a:extLst>
              </a:tr>
              <a:tr h="18817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6482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1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6482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0" i="0" u="none" strike="noStrike">
                        <a:solidFill>
                          <a:srgbClr val="40404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6482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Анализ проблем и потерь</a:t>
                      </a:r>
                      <a:endParaRPr lang="ru-RU" sz="1300" b="0" i="0" u="none" strike="noStrike" dirty="0">
                        <a:solidFill>
                          <a:srgbClr val="40404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6482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17.04.2023</a:t>
                      </a:r>
                      <a:endParaRPr lang="ru-RU" sz="1300" b="0" i="0" u="none" strike="noStrike">
                        <a:solidFill>
                          <a:srgbClr val="40404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21.04.2023</a:t>
                      </a:r>
                      <a:endParaRPr lang="ru-RU" sz="1300" b="0" i="0" u="none" strike="noStrike">
                        <a:solidFill>
                          <a:srgbClr val="40404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5835036"/>
                  </a:ext>
                </a:extLst>
              </a:tr>
              <a:tr h="37635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6482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1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6482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0" i="0" u="none" strike="noStrike">
                        <a:solidFill>
                          <a:srgbClr val="40404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6482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Составление карты целевого состояния</a:t>
                      </a:r>
                      <a:endParaRPr lang="ru-RU" sz="1300" b="0" i="0" u="none" strike="noStrike" dirty="0">
                        <a:solidFill>
                          <a:srgbClr val="40404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6482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24.04.2023</a:t>
                      </a:r>
                      <a:endParaRPr lang="ru-RU" sz="1300" b="0" i="0" u="none" strike="noStrike" dirty="0">
                        <a:solidFill>
                          <a:srgbClr val="40404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28.04.2023</a:t>
                      </a:r>
                      <a:endParaRPr lang="ru-RU" sz="1300" b="0" i="0" u="none" strike="noStrike">
                        <a:solidFill>
                          <a:srgbClr val="40404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9648083"/>
                  </a:ext>
                </a:extLst>
              </a:tr>
              <a:tr h="18817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6482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6482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0" i="0" u="none" strike="noStrike">
                        <a:solidFill>
                          <a:srgbClr val="40404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6482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Разработка плана мероприятий</a:t>
                      </a:r>
                      <a:endParaRPr lang="ru-RU" sz="1300" b="0" i="0" u="none" strike="noStrike">
                        <a:solidFill>
                          <a:srgbClr val="40404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6482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01.05.2023</a:t>
                      </a:r>
                      <a:endParaRPr lang="ru-RU" sz="1300" b="0" i="0" u="none" strike="noStrike" dirty="0">
                        <a:solidFill>
                          <a:srgbClr val="40404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12.05.2023</a:t>
                      </a:r>
                      <a:endParaRPr lang="ru-RU" sz="1300" b="0" i="0" u="none" strike="noStrike">
                        <a:solidFill>
                          <a:srgbClr val="40404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720208"/>
                  </a:ext>
                </a:extLst>
              </a:tr>
              <a:tr h="376357">
                <a:tc rowSpan="5">
                  <a:txBody>
                    <a:bodyPr/>
                    <a:lstStyle/>
                    <a:p>
                      <a:pPr algn="just" fontAlgn="t"/>
                      <a:r>
                        <a:rPr lang="ru-RU" sz="13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Эффекты</a:t>
                      </a:r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:• Уменьшение временных и физических затрат при переносе информации ДОУ                                   </a:t>
                      </a:r>
                    </a:p>
                    <a:p>
                      <a:pPr algn="just" fontAlgn="t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• Архивная база данных обеспечит длительное хранение и перемещение информации на любой хостинг без труда</a:t>
                      </a:r>
                      <a:endParaRPr lang="ru-RU" sz="13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5" gridSpan="2"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5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Защита плана мероприятий перед заказчиком </a:t>
                      </a:r>
                      <a:endParaRPr lang="ru-RU" sz="1300" b="0" i="0" u="none" strike="noStrike">
                        <a:solidFill>
                          <a:srgbClr val="40404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6482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12.05.2023</a:t>
                      </a:r>
                      <a:endParaRPr lang="ru-RU" sz="1300" b="0" i="0" u="none" strike="noStrike" dirty="0">
                        <a:solidFill>
                          <a:srgbClr val="40404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15.05.2023</a:t>
                      </a:r>
                      <a:endParaRPr lang="ru-RU" sz="1300" b="0" i="0" u="none" strike="noStrike" dirty="0">
                        <a:solidFill>
                          <a:srgbClr val="40404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518141"/>
                  </a:ext>
                </a:extLst>
              </a:tr>
              <a:tr h="1881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 Внедрение улучшений</a:t>
                      </a:r>
                      <a:endParaRPr lang="ru-RU" sz="1300" b="0" i="0" u="none" strike="noStrike">
                        <a:solidFill>
                          <a:srgbClr val="40404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6482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15.05.2023</a:t>
                      </a:r>
                      <a:endParaRPr lang="ru-RU" sz="1300" b="0" i="0" u="none" strike="noStrike">
                        <a:solidFill>
                          <a:srgbClr val="40404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23.05.2023</a:t>
                      </a:r>
                      <a:endParaRPr lang="ru-RU" sz="1300" b="0" i="0" u="none" strike="noStrike" dirty="0">
                        <a:solidFill>
                          <a:srgbClr val="40404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496123"/>
                  </a:ext>
                </a:extLst>
              </a:tr>
              <a:tr h="1881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 Мониторинг результатов</a:t>
                      </a:r>
                      <a:endParaRPr lang="ru-RU" sz="1300" b="0" i="0" u="none" strike="noStrike">
                        <a:solidFill>
                          <a:srgbClr val="40404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6482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24.05.2023</a:t>
                      </a:r>
                      <a:endParaRPr lang="ru-RU" sz="1300" b="0" i="0" u="none" strike="noStrike">
                        <a:solidFill>
                          <a:srgbClr val="40404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02.06.2023</a:t>
                      </a:r>
                      <a:endParaRPr lang="ru-RU" sz="1300" b="0" i="0" u="none" strike="noStrike" dirty="0">
                        <a:solidFill>
                          <a:srgbClr val="40404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0002259"/>
                  </a:ext>
                </a:extLst>
              </a:tr>
              <a:tr h="1881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 Закрытие лин-проекта </a:t>
                      </a:r>
                      <a:endParaRPr lang="ru-RU" sz="1300" b="0" i="0" u="none" strike="noStrike">
                        <a:solidFill>
                          <a:srgbClr val="40404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6482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05.06.2023</a:t>
                      </a:r>
                      <a:endParaRPr lang="ru-RU" sz="1300" b="0" i="0" u="none" strike="noStrike">
                        <a:solidFill>
                          <a:srgbClr val="40404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09.06.2023</a:t>
                      </a:r>
                      <a:endParaRPr lang="ru-RU" sz="1300" b="0" i="0" u="none" strike="noStrike" dirty="0">
                        <a:solidFill>
                          <a:srgbClr val="40404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2410043"/>
                  </a:ext>
                </a:extLst>
              </a:tr>
              <a:tr h="3763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 Мониторинг стабильности достигнутых результатов </a:t>
                      </a:r>
                      <a:endParaRPr lang="ru-RU" sz="1300" b="0" i="0" u="none" strike="noStrike">
                        <a:solidFill>
                          <a:srgbClr val="40404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6482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12.06.2023</a:t>
                      </a:r>
                      <a:endParaRPr lang="ru-RU" sz="1300" b="0" i="0" u="none" strike="noStrike">
                        <a:solidFill>
                          <a:srgbClr val="40404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16.06.2023</a:t>
                      </a:r>
                      <a:endParaRPr lang="ru-RU" sz="1300" b="0" i="0" u="none" strike="noStrike" dirty="0">
                        <a:solidFill>
                          <a:srgbClr val="40404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99577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8518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265" y="-42530"/>
            <a:ext cx="617709" cy="120153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53435" y="179233"/>
            <a:ext cx="8595093" cy="1216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rgbClr val="3B4555"/>
                </a:solidFill>
                <a:latin typeface="Futura PT Bold" panose="020B0902020204020203" pitchFamily="34" charset="-52"/>
              </a:rPr>
              <a:t>Команда проекта</a:t>
            </a:r>
          </a:p>
          <a:p>
            <a:endParaRPr lang="ru-RU" sz="4104" dirty="0">
              <a:solidFill>
                <a:srgbClr val="3B4555"/>
              </a:solidFill>
              <a:latin typeface="Futura PT Bold" panose="020B0902020204020203" pitchFamily="34" charset="-52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824172" y="827489"/>
            <a:ext cx="6034305" cy="0"/>
          </a:xfrm>
          <a:prstGeom prst="line">
            <a:avLst/>
          </a:prstGeom>
          <a:ln w="12700">
            <a:solidFill>
              <a:srgbClr val="3B4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4">
            <a:extLst>
              <a:ext uri="{FF2B5EF4-FFF2-40B4-BE49-F238E27FC236}">
                <a16:creationId xmlns:a16="http://schemas.microsoft.com/office/drawing/2014/main" id="{7C1D1D30-7EF2-45EF-BDDC-436FE7BC09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360583"/>
            <a:ext cx="552706" cy="552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538F6DC-0138-442D-9597-2AC0C997F372}"/>
              </a:ext>
            </a:extLst>
          </p:cNvPr>
          <p:cNvSpPr/>
          <p:nvPr/>
        </p:nvSpPr>
        <p:spPr>
          <a:xfrm>
            <a:off x="3272533" y="1331387"/>
            <a:ext cx="6034305" cy="552704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err="1">
                <a:ln w="6350">
                  <a:solidFill>
                    <a:schemeClr val="tx1"/>
                  </a:solidFill>
                </a:ln>
                <a:latin typeface="Futura PT"/>
              </a:rPr>
              <a:t>Трубаева</a:t>
            </a:r>
            <a:r>
              <a:rPr lang="ru-RU" sz="1600" dirty="0">
                <a:ln w="6350">
                  <a:solidFill>
                    <a:schemeClr val="tx1"/>
                  </a:solidFill>
                </a:ln>
                <a:latin typeface="Futura PT"/>
              </a:rPr>
              <a:t> А.А.</a:t>
            </a:r>
            <a:r>
              <a:rPr lang="ru-RU" sz="1600" dirty="0">
                <a:ln w="6350">
                  <a:solidFill>
                    <a:schemeClr val="tx1"/>
                  </a:solidFill>
                </a:ln>
              </a:rPr>
              <a:t>– РУКОВОДИТЕЛЬ ПРОЕКТА  </a:t>
            </a:r>
          </a:p>
        </p:txBody>
      </p:sp>
      <p:pic>
        <p:nvPicPr>
          <p:cNvPr id="11" name="Picture 4">
            <a:extLst>
              <a:ext uri="{FF2B5EF4-FFF2-40B4-BE49-F238E27FC236}">
                <a16:creationId xmlns:a16="http://schemas.microsoft.com/office/drawing/2014/main" id="{41150CC2-8DED-468E-9992-2A1C0916BD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3435" y="2552643"/>
            <a:ext cx="552706" cy="552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4">
            <a:extLst>
              <a:ext uri="{FF2B5EF4-FFF2-40B4-BE49-F238E27FC236}">
                <a16:creationId xmlns:a16="http://schemas.microsoft.com/office/drawing/2014/main" id="{DB718234-5F14-47EB-B564-7749FF3823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108" y="2573289"/>
            <a:ext cx="552706" cy="552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3460DD9B-1A47-4970-8E35-BA03AC0AF984}"/>
              </a:ext>
            </a:extLst>
          </p:cNvPr>
          <p:cNvSpPr/>
          <p:nvPr/>
        </p:nvSpPr>
        <p:spPr>
          <a:xfrm>
            <a:off x="2339752" y="2793304"/>
            <a:ext cx="3067895" cy="3013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err="1">
                <a:ln w="6350">
                  <a:solidFill>
                    <a:schemeClr val="tx1"/>
                  </a:solidFill>
                </a:ln>
                <a:latin typeface="Futura PT"/>
              </a:rPr>
              <a:t>Тобияс</a:t>
            </a:r>
            <a:r>
              <a:rPr lang="ru-RU" sz="1600" dirty="0">
                <a:ln w="6350">
                  <a:solidFill>
                    <a:schemeClr val="tx1"/>
                  </a:solidFill>
                </a:ln>
                <a:latin typeface="Futura PT"/>
              </a:rPr>
              <a:t> И.И. старший воспитатель</a:t>
            </a:r>
          </a:p>
        </p:txBody>
      </p:sp>
      <p:pic>
        <p:nvPicPr>
          <p:cNvPr id="13" name="Picture 4">
            <a:extLst>
              <a:ext uri="{FF2B5EF4-FFF2-40B4-BE49-F238E27FC236}">
                <a16:creationId xmlns:a16="http://schemas.microsoft.com/office/drawing/2014/main" id="{DB718234-5F14-47EB-B564-7749FF3823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4941" y="3966054"/>
            <a:ext cx="552706" cy="552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A2E9A3A0-269E-8C83-BE8C-CFE38D012DF9}"/>
              </a:ext>
            </a:extLst>
          </p:cNvPr>
          <p:cNvSpPr/>
          <p:nvPr/>
        </p:nvSpPr>
        <p:spPr>
          <a:xfrm>
            <a:off x="7283451" y="2803521"/>
            <a:ext cx="3356484" cy="3224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ln w="6350">
                  <a:solidFill>
                    <a:schemeClr val="tx1"/>
                  </a:solidFill>
                </a:ln>
                <a:latin typeface="Futura PT"/>
              </a:rPr>
              <a:t>Бондарчук Д.А. учитель-логопед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BE724BA4-B823-75D3-E125-486B287D17C6}"/>
              </a:ext>
            </a:extLst>
          </p:cNvPr>
          <p:cNvSpPr/>
          <p:nvPr/>
        </p:nvSpPr>
        <p:spPr>
          <a:xfrm>
            <a:off x="5131294" y="4191016"/>
            <a:ext cx="3067895" cy="3013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ln w="6350">
                  <a:solidFill>
                    <a:schemeClr val="tx1"/>
                  </a:solidFill>
                </a:ln>
                <a:latin typeface="Futura PT"/>
              </a:rPr>
              <a:t>Полякова Н.Ю. воспитатель</a:t>
            </a:r>
          </a:p>
        </p:txBody>
      </p:sp>
    </p:spTree>
    <p:extLst>
      <p:ext uri="{BB962C8B-B14F-4D97-AF65-F5344CB8AC3E}">
        <p14:creationId xmlns:p14="http://schemas.microsoft.com/office/powerpoint/2010/main" val="4239381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265" y="-42530"/>
            <a:ext cx="617709" cy="120153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87943" y="329908"/>
            <a:ext cx="1058479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Карта текущего состояния процесса</a:t>
            </a:r>
          </a:p>
          <a:p>
            <a:pPr algn="ctr"/>
            <a:endParaRPr lang="ru-RU" sz="2400" dirty="0">
              <a:solidFill>
                <a:srgbClr val="3B4555"/>
              </a:solidFill>
              <a:latin typeface="Futura PT Bold" panose="020B0902020204020203" pitchFamily="34" charset="-52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078847" y="916283"/>
            <a:ext cx="6034305" cy="0"/>
          </a:xfrm>
          <a:prstGeom prst="line">
            <a:avLst/>
          </a:prstGeom>
          <a:ln w="12700">
            <a:solidFill>
              <a:srgbClr val="3B4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CC068FB5-1562-D343-BD66-7D6E84E547FC}"/>
              </a:ext>
            </a:extLst>
          </p:cNvPr>
          <p:cNvSpPr/>
          <p:nvPr/>
        </p:nvSpPr>
        <p:spPr>
          <a:xfrm>
            <a:off x="-21265" y="1045029"/>
            <a:ext cx="1100495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600" dirty="0">
              <a:solidFill>
                <a:srgbClr val="3B4555"/>
              </a:solidFill>
              <a:latin typeface="Futura PT Light" panose="020B0402020204020303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ru-RU" sz="3600" dirty="0">
              <a:solidFill>
                <a:srgbClr val="3B4555"/>
              </a:solidFill>
              <a:latin typeface="Futura PT Light" panose="020B0402020204020303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ru-RU" sz="3600" dirty="0">
              <a:solidFill>
                <a:srgbClr val="3B4555"/>
              </a:solidFill>
              <a:latin typeface="Futura PT Light" panose="020B0402020204020303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ru-RU" sz="3600" dirty="0">
              <a:solidFill>
                <a:srgbClr val="3B4555"/>
              </a:solidFill>
              <a:latin typeface="Futura PT Light" panose="020B0402020204020303" pitchFamily="34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A59A533B-F68C-B5D6-BBEA-957357C02B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8341945"/>
              </p:ext>
            </p:extLst>
          </p:nvPr>
        </p:nvGraphicFramePr>
        <p:xfrm>
          <a:off x="371475" y="245724"/>
          <a:ext cx="10893435" cy="5257266"/>
        </p:xfrm>
        <a:graphic>
          <a:graphicData uri="http://schemas.openxmlformats.org/drawingml/2006/table">
            <a:tbl>
              <a:tblPr/>
              <a:tblGrid>
                <a:gridCol w="1057275">
                  <a:extLst>
                    <a:ext uri="{9D8B030D-6E8A-4147-A177-3AD203B41FA5}">
                      <a16:colId xmlns:a16="http://schemas.microsoft.com/office/drawing/2014/main" val="3365833281"/>
                    </a:ext>
                  </a:extLst>
                </a:gridCol>
                <a:gridCol w="742950">
                  <a:extLst>
                    <a:ext uri="{9D8B030D-6E8A-4147-A177-3AD203B41FA5}">
                      <a16:colId xmlns:a16="http://schemas.microsoft.com/office/drawing/2014/main" val="704884085"/>
                    </a:ext>
                  </a:extLst>
                </a:gridCol>
                <a:gridCol w="114300">
                  <a:extLst>
                    <a:ext uri="{9D8B030D-6E8A-4147-A177-3AD203B41FA5}">
                      <a16:colId xmlns:a16="http://schemas.microsoft.com/office/drawing/2014/main" val="273861885"/>
                    </a:ext>
                  </a:extLst>
                </a:gridCol>
                <a:gridCol w="160415">
                  <a:extLst>
                    <a:ext uri="{9D8B030D-6E8A-4147-A177-3AD203B41FA5}">
                      <a16:colId xmlns:a16="http://schemas.microsoft.com/office/drawing/2014/main" val="3618683082"/>
                    </a:ext>
                  </a:extLst>
                </a:gridCol>
                <a:gridCol w="518735">
                  <a:extLst>
                    <a:ext uri="{9D8B030D-6E8A-4147-A177-3AD203B41FA5}">
                      <a16:colId xmlns:a16="http://schemas.microsoft.com/office/drawing/2014/main" val="3578061727"/>
                    </a:ext>
                  </a:extLst>
                </a:gridCol>
                <a:gridCol w="518735">
                  <a:extLst>
                    <a:ext uri="{9D8B030D-6E8A-4147-A177-3AD203B41FA5}">
                      <a16:colId xmlns:a16="http://schemas.microsoft.com/office/drawing/2014/main" val="1013008368"/>
                    </a:ext>
                  </a:extLst>
                </a:gridCol>
                <a:gridCol w="518735">
                  <a:extLst>
                    <a:ext uri="{9D8B030D-6E8A-4147-A177-3AD203B41FA5}">
                      <a16:colId xmlns:a16="http://schemas.microsoft.com/office/drawing/2014/main" val="4099584888"/>
                    </a:ext>
                  </a:extLst>
                </a:gridCol>
                <a:gridCol w="518735">
                  <a:extLst>
                    <a:ext uri="{9D8B030D-6E8A-4147-A177-3AD203B41FA5}">
                      <a16:colId xmlns:a16="http://schemas.microsoft.com/office/drawing/2014/main" val="2452517230"/>
                    </a:ext>
                  </a:extLst>
                </a:gridCol>
                <a:gridCol w="518735">
                  <a:extLst>
                    <a:ext uri="{9D8B030D-6E8A-4147-A177-3AD203B41FA5}">
                      <a16:colId xmlns:a16="http://schemas.microsoft.com/office/drawing/2014/main" val="1999127147"/>
                    </a:ext>
                  </a:extLst>
                </a:gridCol>
                <a:gridCol w="518735">
                  <a:extLst>
                    <a:ext uri="{9D8B030D-6E8A-4147-A177-3AD203B41FA5}">
                      <a16:colId xmlns:a16="http://schemas.microsoft.com/office/drawing/2014/main" val="186223451"/>
                    </a:ext>
                  </a:extLst>
                </a:gridCol>
                <a:gridCol w="518735">
                  <a:extLst>
                    <a:ext uri="{9D8B030D-6E8A-4147-A177-3AD203B41FA5}">
                      <a16:colId xmlns:a16="http://schemas.microsoft.com/office/drawing/2014/main" val="1424415575"/>
                    </a:ext>
                  </a:extLst>
                </a:gridCol>
                <a:gridCol w="518735">
                  <a:extLst>
                    <a:ext uri="{9D8B030D-6E8A-4147-A177-3AD203B41FA5}">
                      <a16:colId xmlns:a16="http://schemas.microsoft.com/office/drawing/2014/main" val="3442140867"/>
                    </a:ext>
                  </a:extLst>
                </a:gridCol>
                <a:gridCol w="518735">
                  <a:extLst>
                    <a:ext uri="{9D8B030D-6E8A-4147-A177-3AD203B41FA5}">
                      <a16:colId xmlns:a16="http://schemas.microsoft.com/office/drawing/2014/main" val="619345872"/>
                    </a:ext>
                  </a:extLst>
                </a:gridCol>
                <a:gridCol w="518735">
                  <a:extLst>
                    <a:ext uri="{9D8B030D-6E8A-4147-A177-3AD203B41FA5}">
                      <a16:colId xmlns:a16="http://schemas.microsoft.com/office/drawing/2014/main" val="452894427"/>
                    </a:ext>
                  </a:extLst>
                </a:gridCol>
                <a:gridCol w="518735">
                  <a:extLst>
                    <a:ext uri="{9D8B030D-6E8A-4147-A177-3AD203B41FA5}">
                      <a16:colId xmlns:a16="http://schemas.microsoft.com/office/drawing/2014/main" val="4274168171"/>
                    </a:ext>
                  </a:extLst>
                </a:gridCol>
                <a:gridCol w="518735">
                  <a:extLst>
                    <a:ext uri="{9D8B030D-6E8A-4147-A177-3AD203B41FA5}">
                      <a16:colId xmlns:a16="http://schemas.microsoft.com/office/drawing/2014/main" val="1219337039"/>
                    </a:ext>
                  </a:extLst>
                </a:gridCol>
                <a:gridCol w="518735">
                  <a:extLst>
                    <a:ext uri="{9D8B030D-6E8A-4147-A177-3AD203B41FA5}">
                      <a16:colId xmlns:a16="http://schemas.microsoft.com/office/drawing/2014/main" val="2694251387"/>
                    </a:ext>
                  </a:extLst>
                </a:gridCol>
                <a:gridCol w="518735">
                  <a:extLst>
                    <a:ext uri="{9D8B030D-6E8A-4147-A177-3AD203B41FA5}">
                      <a16:colId xmlns:a16="http://schemas.microsoft.com/office/drawing/2014/main" val="3493782065"/>
                    </a:ext>
                  </a:extLst>
                </a:gridCol>
                <a:gridCol w="518735">
                  <a:extLst>
                    <a:ext uri="{9D8B030D-6E8A-4147-A177-3AD203B41FA5}">
                      <a16:colId xmlns:a16="http://schemas.microsoft.com/office/drawing/2014/main" val="1626243604"/>
                    </a:ext>
                  </a:extLst>
                </a:gridCol>
                <a:gridCol w="518735">
                  <a:extLst>
                    <a:ext uri="{9D8B030D-6E8A-4147-A177-3AD203B41FA5}">
                      <a16:colId xmlns:a16="http://schemas.microsoft.com/office/drawing/2014/main" val="4043380961"/>
                    </a:ext>
                  </a:extLst>
                </a:gridCol>
                <a:gridCol w="518735">
                  <a:extLst>
                    <a:ext uri="{9D8B030D-6E8A-4147-A177-3AD203B41FA5}">
                      <a16:colId xmlns:a16="http://schemas.microsoft.com/office/drawing/2014/main" val="2743487793"/>
                    </a:ext>
                  </a:extLst>
                </a:gridCol>
              </a:tblGrid>
              <a:tr h="314559"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5364121"/>
                  </a:ext>
                </a:extLst>
              </a:tr>
              <a:tr h="314559"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2001401"/>
                  </a:ext>
                </a:extLst>
              </a:tr>
              <a:tr h="314559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6544519"/>
                  </a:ext>
                </a:extLst>
              </a:tr>
              <a:tr h="314559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9142933"/>
                  </a:ext>
                </a:extLst>
              </a:tr>
              <a:tr h="314559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6044316"/>
                  </a:ext>
                </a:extLst>
              </a:tr>
              <a:tr h="314559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3873890"/>
                  </a:ext>
                </a:extLst>
              </a:tr>
              <a:tr h="314559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5828717"/>
                  </a:ext>
                </a:extLst>
              </a:tr>
              <a:tr h="314559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1933897"/>
                  </a:ext>
                </a:extLst>
              </a:tr>
              <a:tr h="314559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5004473"/>
                  </a:ext>
                </a:extLst>
              </a:tr>
              <a:tr h="31455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ВПП 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 часов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269789"/>
                  </a:ext>
                </a:extLst>
              </a:tr>
              <a:tr h="31455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 часов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7455625"/>
                  </a:ext>
                </a:extLst>
              </a:tr>
              <a:tr h="314559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8383250"/>
                  </a:ext>
                </a:extLst>
              </a:tr>
              <a:tr h="314559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8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Трата большого количества времени и сил для экспорта базы данных вручную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3067833"/>
                  </a:ext>
                </a:extLst>
              </a:tr>
              <a:tr h="314559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7838976"/>
                  </a:ext>
                </a:extLst>
              </a:tr>
              <a:tr h="314559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0315638"/>
                  </a:ext>
                </a:extLst>
              </a:tr>
              <a:tr h="314559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3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Недостаток опыта работы на новом хостинге необходимого для устранение ошибок, возникающих при переносе информации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7116146"/>
                  </a:ext>
                </a:extLst>
              </a:tr>
            </a:tbl>
          </a:graphicData>
        </a:graphic>
      </p:graphicFrame>
      <p:sp>
        <p:nvSpPr>
          <p:cNvPr id="4" name="Взрыв: 14 точек 3">
            <a:extLst>
              <a:ext uri="{FF2B5EF4-FFF2-40B4-BE49-F238E27FC236}">
                <a16:creationId xmlns:a16="http://schemas.microsoft.com/office/drawing/2014/main" id="{00000000-0008-0000-0100-00001A000000}"/>
              </a:ext>
            </a:extLst>
          </p:cNvPr>
          <p:cNvSpPr/>
          <p:nvPr/>
        </p:nvSpPr>
        <p:spPr>
          <a:xfrm>
            <a:off x="3262769" y="3946450"/>
            <a:ext cx="704850" cy="543224"/>
          </a:xfrm>
          <a:prstGeom prst="irregularSeal2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400" b="1"/>
              <a:t>1</a:t>
            </a:r>
          </a:p>
        </p:txBody>
      </p:sp>
      <p:sp>
        <p:nvSpPr>
          <p:cNvPr id="7" name="Блок-схема: процесс 6">
            <a:extLst>
              <a:ext uri="{FF2B5EF4-FFF2-40B4-BE49-F238E27FC236}">
                <a16:creationId xmlns:a16="http://schemas.microsoft.com/office/drawing/2014/main" id="{00000000-0008-0000-0100-0000080C0000}"/>
              </a:ext>
            </a:extLst>
          </p:cNvPr>
          <p:cNvSpPr/>
          <p:nvPr/>
        </p:nvSpPr>
        <p:spPr>
          <a:xfrm>
            <a:off x="779693" y="1142904"/>
            <a:ext cx="1841500" cy="2003322"/>
          </a:xfrm>
          <a:prstGeom prst="flowChart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 Приобретение и активация новых учетных записей хостинга</a:t>
            </a:r>
          </a:p>
          <a:p>
            <a:pPr algn="l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 1</a:t>
            </a:r>
          </a:p>
          <a:p>
            <a:pPr algn="l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max 2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Блок-схема: процесс 8">
            <a:extLst>
              <a:ext uri="{FF2B5EF4-FFF2-40B4-BE49-F238E27FC236}">
                <a16:creationId xmlns:a16="http://schemas.microsoft.com/office/drawing/2014/main" id="{00000000-0008-0000-0100-00000A0C0000}"/>
              </a:ext>
            </a:extLst>
          </p:cNvPr>
          <p:cNvSpPr/>
          <p:nvPr/>
        </p:nvSpPr>
        <p:spPr>
          <a:xfrm>
            <a:off x="3018292" y="1135604"/>
            <a:ext cx="1841500" cy="2017076"/>
          </a:xfrm>
          <a:prstGeom prst="flowChart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 Перемещение файлов сайта, включая базы данных</a:t>
            </a:r>
          </a:p>
          <a:p>
            <a:pPr algn="l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 40</a:t>
            </a:r>
          </a:p>
          <a:p>
            <a:pPr algn="l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max 50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Прямая со стрелкой 10">
            <a:extLst>
              <a:ext uri="{FF2B5EF4-FFF2-40B4-BE49-F238E27FC236}">
                <a16:creationId xmlns:a16="http://schemas.microsoft.com/office/drawing/2014/main" id="{00000000-0008-0000-0100-00000B0C0000}"/>
              </a:ext>
            </a:extLst>
          </p:cNvPr>
          <p:cNvCxnSpPr>
            <a:cxnSpLocks/>
          </p:cNvCxnSpPr>
          <p:nvPr/>
        </p:nvCxnSpPr>
        <p:spPr>
          <a:xfrm flipV="1">
            <a:off x="2660992" y="2000499"/>
            <a:ext cx="317500" cy="47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Блок-схема: процесс 11">
            <a:extLst>
              <a:ext uri="{FF2B5EF4-FFF2-40B4-BE49-F238E27FC236}">
                <a16:creationId xmlns:a16="http://schemas.microsoft.com/office/drawing/2014/main" id="{00000000-0008-0000-0100-00000C0C0000}"/>
              </a:ext>
            </a:extLst>
          </p:cNvPr>
          <p:cNvSpPr/>
          <p:nvPr/>
        </p:nvSpPr>
        <p:spPr>
          <a:xfrm>
            <a:off x="5165399" y="1135604"/>
            <a:ext cx="1841500" cy="2017076"/>
          </a:xfrm>
          <a:prstGeom prst="flowChart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 -  Проверка нового сайта на временном </a:t>
            </a:r>
            <a:r>
              <a:rPr 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URL</a:t>
            </a:r>
          </a:p>
          <a:p>
            <a:pPr algn="l"/>
            <a:endParaRPr lang="en-US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min 4</a:t>
            </a:r>
          </a:p>
          <a:p>
            <a:pPr algn="l"/>
            <a:r>
              <a:rPr 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max 5</a:t>
            </a:r>
            <a:endParaRPr lang="ru-RU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Прямая со стрелкой 12">
            <a:extLst>
              <a:ext uri="{FF2B5EF4-FFF2-40B4-BE49-F238E27FC236}">
                <a16:creationId xmlns:a16="http://schemas.microsoft.com/office/drawing/2014/main" id="{00000000-0008-0000-0100-00000D0C0000}"/>
              </a:ext>
            </a:extLst>
          </p:cNvPr>
          <p:cNvCxnSpPr>
            <a:cxnSpLocks/>
          </p:cNvCxnSpPr>
          <p:nvPr/>
        </p:nvCxnSpPr>
        <p:spPr>
          <a:xfrm>
            <a:off x="4857752" y="2011387"/>
            <a:ext cx="3175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Блок-схема: процесс 13">
            <a:extLst>
              <a:ext uri="{FF2B5EF4-FFF2-40B4-BE49-F238E27FC236}">
                <a16:creationId xmlns:a16="http://schemas.microsoft.com/office/drawing/2014/main" id="{00000000-0008-0000-0100-00000E0C0000}"/>
              </a:ext>
            </a:extLst>
          </p:cNvPr>
          <p:cNvSpPr/>
          <p:nvPr/>
        </p:nvSpPr>
        <p:spPr>
          <a:xfrm>
            <a:off x="7363155" y="1145854"/>
            <a:ext cx="1841500" cy="2003322"/>
          </a:xfrm>
          <a:prstGeom prst="flowChart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 -  Устранение неполадок, если они имеются</a:t>
            </a:r>
          </a:p>
          <a:p>
            <a:pPr algn="l"/>
            <a:endParaRPr lang="ru-RU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min </a:t>
            </a:r>
            <a:r>
              <a:rPr 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max 5</a:t>
            </a:r>
            <a:endParaRPr lang="ru-RU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2" name="Прямая со стрелкой 21">
            <a:extLst>
              <a:ext uri="{FF2B5EF4-FFF2-40B4-BE49-F238E27FC236}">
                <a16:creationId xmlns:a16="http://schemas.microsoft.com/office/drawing/2014/main" id="{00000000-0008-0000-0100-00000F0C0000}"/>
              </a:ext>
            </a:extLst>
          </p:cNvPr>
          <p:cNvCxnSpPr>
            <a:cxnSpLocks/>
          </p:cNvCxnSpPr>
          <p:nvPr/>
        </p:nvCxnSpPr>
        <p:spPr>
          <a:xfrm>
            <a:off x="7021350" y="2019100"/>
            <a:ext cx="317500" cy="47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Блок-схема: процесс 22">
            <a:extLst>
              <a:ext uri="{FF2B5EF4-FFF2-40B4-BE49-F238E27FC236}">
                <a16:creationId xmlns:a16="http://schemas.microsoft.com/office/drawing/2014/main" id="{00000000-0008-0000-0100-0000100C0000}"/>
              </a:ext>
            </a:extLst>
          </p:cNvPr>
          <p:cNvSpPr/>
          <p:nvPr/>
        </p:nvSpPr>
        <p:spPr>
          <a:xfrm>
            <a:off x="9539462" y="1112346"/>
            <a:ext cx="1841500" cy="1989570"/>
          </a:xfrm>
          <a:prstGeom prst="flowChart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 -  Запуск сайта на новом хостинге</a:t>
            </a:r>
          </a:p>
          <a:p>
            <a:pPr algn="l"/>
            <a:endParaRPr lang="ru-RU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min 2</a:t>
            </a:r>
          </a:p>
          <a:p>
            <a:pPr algn="l"/>
            <a:r>
              <a:rPr 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max 3</a:t>
            </a:r>
            <a:endParaRPr lang="ru-RU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4" name="Прямая со стрелкой 23">
            <a:extLst>
              <a:ext uri="{FF2B5EF4-FFF2-40B4-BE49-F238E27FC236}">
                <a16:creationId xmlns:a16="http://schemas.microsoft.com/office/drawing/2014/main" id="{00000000-0008-0000-0100-0000110C0000}"/>
              </a:ext>
            </a:extLst>
          </p:cNvPr>
          <p:cNvCxnSpPr>
            <a:cxnSpLocks/>
          </p:cNvCxnSpPr>
          <p:nvPr/>
        </p:nvCxnSpPr>
        <p:spPr>
          <a:xfrm>
            <a:off x="9180029" y="2023863"/>
            <a:ext cx="317500" cy="47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Взрыв: 14 точек 24">
            <a:extLst>
              <a:ext uri="{FF2B5EF4-FFF2-40B4-BE49-F238E27FC236}">
                <a16:creationId xmlns:a16="http://schemas.microsoft.com/office/drawing/2014/main" id="{00000000-0008-0000-0100-00001A0C0000}"/>
              </a:ext>
            </a:extLst>
          </p:cNvPr>
          <p:cNvSpPr/>
          <p:nvPr/>
        </p:nvSpPr>
        <p:spPr>
          <a:xfrm>
            <a:off x="3821011" y="2227436"/>
            <a:ext cx="704850" cy="543224"/>
          </a:xfrm>
          <a:prstGeom prst="irregularSeal2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400" b="1" dirty="0"/>
              <a:t>1</a:t>
            </a:r>
          </a:p>
        </p:txBody>
      </p:sp>
      <p:sp>
        <p:nvSpPr>
          <p:cNvPr id="26" name="Взрыв: 14 точек 25">
            <a:extLst>
              <a:ext uri="{FF2B5EF4-FFF2-40B4-BE49-F238E27FC236}">
                <a16:creationId xmlns:a16="http://schemas.microsoft.com/office/drawing/2014/main" id="{00000000-0008-0000-0100-00001B0C0000}"/>
              </a:ext>
            </a:extLst>
          </p:cNvPr>
          <p:cNvSpPr/>
          <p:nvPr/>
        </p:nvSpPr>
        <p:spPr>
          <a:xfrm>
            <a:off x="8356448" y="2436429"/>
            <a:ext cx="752475" cy="543224"/>
          </a:xfrm>
          <a:prstGeom prst="irregularSeal2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400" b="1"/>
              <a:t>2</a:t>
            </a:r>
          </a:p>
        </p:txBody>
      </p:sp>
      <p:sp>
        <p:nvSpPr>
          <p:cNvPr id="38" name="Взрыв: 14 точек 37">
            <a:extLst>
              <a:ext uri="{FF2B5EF4-FFF2-40B4-BE49-F238E27FC236}">
                <a16:creationId xmlns:a16="http://schemas.microsoft.com/office/drawing/2014/main" id="{00000000-0008-0000-0100-00001C0C0000}"/>
              </a:ext>
            </a:extLst>
          </p:cNvPr>
          <p:cNvSpPr/>
          <p:nvPr/>
        </p:nvSpPr>
        <p:spPr>
          <a:xfrm>
            <a:off x="4223872" y="2609164"/>
            <a:ext cx="752475" cy="543224"/>
          </a:xfrm>
          <a:prstGeom prst="irregularSeal2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400" b="1"/>
              <a:t>2</a:t>
            </a:r>
          </a:p>
        </p:txBody>
      </p:sp>
      <p:sp>
        <p:nvSpPr>
          <p:cNvPr id="39" name="Взрыв: 14 точек 38">
            <a:extLst>
              <a:ext uri="{FF2B5EF4-FFF2-40B4-BE49-F238E27FC236}">
                <a16:creationId xmlns:a16="http://schemas.microsoft.com/office/drawing/2014/main" id="{00000000-0008-0000-0100-00001D0C0000}"/>
              </a:ext>
            </a:extLst>
          </p:cNvPr>
          <p:cNvSpPr/>
          <p:nvPr/>
        </p:nvSpPr>
        <p:spPr>
          <a:xfrm>
            <a:off x="10279077" y="2371574"/>
            <a:ext cx="752475" cy="543224"/>
          </a:xfrm>
          <a:prstGeom prst="irregularSeal2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400" b="1"/>
              <a:t>2</a:t>
            </a:r>
          </a:p>
        </p:txBody>
      </p:sp>
      <p:sp>
        <p:nvSpPr>
          <p:cNvPr id="60" name="Взрыв: 14 точек 59">
            <a:extLst>
              <a:ext uri="{FF2B5EF4-FFF2-40B4-BE49-F238E27FC236}">
                <a16:creationId xmlns:a16="http://schemas.microsoft.com/office/drawing/2014/main" id="{02C63549-7FCE-FDF3-9986-EFC47A64C3E4}"/>
              </a:ext>
            </a:extLst>
          </p:cNvPr>
          <p:cNvSpPr/>
          <p:nvPr/>
        </p:nvSpPr>
        <p:spPr>
          <a:xfrm>
            <a:off x="3238956" y="4864189"/>
            <a:ext cx="752475" cy="543224"/>
          </a:xfrm>
          <a:prstGeom prst="irregularSeal2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400" b="1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258163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265" y="-42530"/>
            <a:ext cx="617709" cy="120153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54784" y="297880"/>
            <a:ext cx="1058479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Пирамида проблем</a:t>
            </a:r>
          </a:p>
          <a:p>
            <a:pPr algn="ctr"/>
            <a:endParaRPr lang="ru-RU" sz="2400" dirty="0">
              <a:solidFill>
                <a:srgbClr val="3B4555"/>
              </a:solidFill>
              <a:latin typeface="Futura PT Bold" panose="020B0902020204020203" pitchFamily="34" charset="-52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078847" y="916283"/>
            <a:ext cx="6034305" cy="0"/>
          </a:xfrm>
          <a:prstGeom prst="line">
            <a:avLst/>
          </a:prstGeom>
          <a:ln w="12700">
            <a:solidFill>
              <a:srgbClr val="3B4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CC068FB5-1562-D343-BD66-7D6E84E547FC}"/>
              </a:ext>
            </a:extLst>
          </p:cNvPr>
          <p:cNvSpPr/>
          <p:nvPr/>
        </p:nvSpPr>
        <p:spPr>
          <a:xfrm>
            <a:off x="940953" y="2187140"/>
            <a:ext cx="1031009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600" dirty="0">
              <a:solidFill>
                <a:srgbClr val="3B4555"/>
              </a:solidFill>
              <a:latin typeface="Futura PT Light" panose="020B0402020204020303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ru-RU" sz="3600" dirty="0">
              <a:solidFill>
                <a:srgbClr val="3B4555"/>
              </a:solidFill>
              <a:latin typeface="Futura PT Light" panose="020B0402020204020303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ru-RU" sz="3600" dirty="0">
              <a:solidFill>
                <a:srgbClr val="3B4555"/>
              </a:solidFill>
              <a:latin typeface="Futura PT Light" panose="020B0402020204020303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ru-RU" sz="3600" dirty="0">
              <a:solidFill>
                <a:srgbClr val="3B4555"/>
              </a:solidFill>
              <a:latin typeface="Futura PT Light" panose="020B0402020204020303" pitchFamily="34" charset="0"/>
            </a:endParaRPr>
          </a:p>
        </p:txBody>
      </p:sp>
      <p:sp>
        <p:nvSpPr>
          <p:cNvPr id="7" name="Равнобедренный треугольник 6">
            <a:extLst>
              <a:ext uri="{FF2B5EF4-FFF2-40B4-BE49-F238E27FC236}">
                <a16:creationId xmlns:a16="http://schemas.microsoft.com/office/drawing/2014/main" id="{BB0E51F4-6683-486D-828A-441F28358AC4}"/>
              </a:ext>
            </a:extLst>
          </p:cNvPr>
          <p:cNvSpPr/>
          <p:nvPr/>
        </p:nvSpPr>
        <p:spPr bwMode="auto">
          <a:xfrm>
            <a:off x="2546569" y="1110812"/>
            <a:ext cx="1474286" cy="1205000"/>
          </a:xfrm>
          <a:prstGeom prst="triangle">
            <a:avLst>
              <a:gd name="adj" fmla="val 49251"/>
            </a:avLst>
          </a:prstGeom>
          <a:solidFill>
            <a:srgbClr val="327FBE">
              <a:alpha val="21961"/>
            </a:srgbClr>
          </a:solidFill>
          <a:ln w="9525" cap="flat" cmpd="sng" algn="ctr">
            <a:solidFill>
              <a:schemeClr val="accent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Трапеция 7">
            <a:extLst>
              <a:ext uri="{FF2B5EF4-FFF2-40B4-BE49-F238E27FC236}">
                <a16:creationId xmlns:a16="http://schemas.microsoft.com/office/drawing/2014/main" id="{FEA94B5E-3ECA-46F3-8242-90F1BA3E4187}"/>
              </a:ext>
            </a:extLst>
          </p:cNvPr>
          <p:cNvSpPr/>
          <p:nvPr/>
        </p:nvSpPr>
        <p:spPr bwMode="auto">
          <a:xfrm>
            <a:off x="-27342" y="4304102"/>
            <a:ext cx="6697638" cy="2500553"/>
          </a:xfrm>
          <a:prstGeom prst="trapezoid">
            <a:avLst>
              <a:gd name="adj" fmla="val 59506"/>
            </a:avLst>
          </a:prstGeom>
          <a:solidFill>
            <a:srgbClr val="0070C0">
              <a:alpha val="47843"/>
            </a:srgbClr>
          </a:solidFill>
          <a:ln w="9525" cap="flat" cmpd="sng" algn="ctr">
            <a:solidFill>
              <a:srgbClr val="0033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 fontAlgn="ctr"/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fontAlgn="ctr"/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sz="1400" u="none" strike="noStrik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Трата большого количества времени и сил для экспорта базы данных вручную</a:t>
            </a:r>
            <a:endParaRPr lang="ru-RU" sz="1400" b="0" i="0" u="none" strike="noStrike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457200">
              <a:defRPr/>
            </a:pP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sz="1400" u="none" strike="noStrik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Недостаток опыта работы на новом хостинге, необходимого для устранение ошибок, возникающих при переносе информации</a:t>
            </a:r>
            <a:endParaRPr lang="ru-RU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defTabSz="457200">
              <a:defRPr/>
            </a:pP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ru-RU" sz="1400" u="none" strike="noStrik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 возникновении необходимости сбора информации с сайта или переходе на другой хостинг потребуется вновь экспорт данных вручную</a:t>
            </a:r>
            <a:endParaRPr lang="ru-RU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Трапеция 8">
            <a:extLst>
              <a:ext uri="{FF2B5EF4-FFF2-40B4-BE49-F238E27FC236}">
                <a16:creationId xmlns:a16="http://schemas.microsoft.com/office/drawing/2014/main" id="{59DC12A3-C1E8-4DAD-AB54-B0A685CCA0A8}"/>
              </a:ext>
            </a:extLst>
          </p:cNvPr>
          <p:cNvSpPr/>
          <p:nvPr/>
        </p:nvSpPr>
        <p:spPr bwMode="auto">
          <a:xfrm>
            <a:off x="1469706" y="2363485"/>
            <a:ext cx="3703543" cy="1841607"/>
          </a:xfrm>
          <a:prstGeom prst="trapezoid">
            <a:avLst>
              <a:gd name="adj" fmla="val 59506"/>
            </a:avLst>
          </a:prstGeom>
          <a:solidFill>
            <a:srgbClr val="4770B5">
              <a:alpha val="47843"/>
            </a:srgbClr>
          </a:solidFill>
          <a:ln w="9525" cap="flat" cmpd="sng" algn="ctr">
            <a:solidFill>
              <a:srgbClr val="0033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82426F1-1212-4CAB-9D7A-374AC91E8D3D}"/>
              </a:ext>
            </a:extLst>
          </p:cNvPr>
          <p:cNvSpPr/>
          <p:nvPr/>
        </p:nvSpPr>
        <p:spPr>
          <a:xfrm>
            <a:off x="2605462" y="1511801"/>
            <a:ext cx="1432030" cy="537746"/>
          </a:xfrm>
          <a:prstGeom prst="rect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ln w="6350">
                  <a:solidFill>
                    <a:schemeClr val="tx1"/>
                  </a:solidFill>
                </a:ln>
              </a:rPr>
              <a:t>Федеральный уровень</a:t>
            </a:r>
            <a:endParaRPr lang="ru-RU" sz="16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469C47B-2C08-462A-A103-80CA445B1B4E}"/>
              </a:ext>
            </a:extLst>
          </p:cNvPr>
          <p:cNvSpPr/>
          <p:nvPr/>
        </p:nvSpPr>
        <p:spPr>
          <a:xfrm>
            <a:off x="1993531" y="3565870"/>
            <a:ext cx="2580361" cy="304397"/>
          </a:xfrm>
          <a:prstGeom prst="rect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ln w="6350">
                  <a:solidFill>
                    <a:schemeClr val="tx1"/>
                  </a:solidFill>
                </a:ln>
              </a:rPr>
              <a:t>Региональный уровень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0E5A6370-CD24-4CD9-A71A-C9E5DD12C635}"/>
              </a:ext>
            </a:extLst>
          </p:cNvPr>
          <p:cNvSpPr/>
          <p:nvPr/>
        </p:nvSpPr>
        <p:spPr>
          <a:xfrm>
            <a:off x="2043822" y="4366867"/>
            <a:ext cx="2555309" cy="378218"/>
          </a:xfrm>
          <a:prstGeom prst="rect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ln w="6350">
                  <a:solidFill>
                    <a:schemeClr val="tx1"/>
                  </a:solidFill>
                </a:ln>
              </a:rPr>
              <a:t>Местный уровень</a:t>
            </a:r>
            <a:endParaRPr lang="ru-RU" sz="1600" dirty="0">
              <a:ln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435855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053"/>
            <a:ext cx="10515600" cy="1325563"/>
          </a:xfrm>
        </p:spPr>
        <p:txBody>
          <a:bodyPr/>
          <a:lstStyle/>
          <a:p>
            <a:pPr algn="ctr"/>
            <a:r>
              <a:rPr lang="ru-RU" dirty="0"/>
              <a:t>Анализ проблем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4951323"/>
              </p:ext>
            </p:extLst>
          </p:nvPr>
        </p:nvGraphicFramePr>
        <p:xfrm>
          <a:off x="596444" y="1502227"/>
          <a:ext cx="11305044" cy="49271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83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683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683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6033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Проблема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Способ  решения</a:t>
                      </a:r>
                    </a:p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Экономия времени</a:t>
                      </a:r>
                    </a:p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68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Трата большого количества времени и сил для экспорта базы данных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Создание архивных данных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Сокращение ВПП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(35-44 часов)</a:t>
                      </a:r>
                    </a:p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199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0975" algn="l"/>
                        </a:tabLst>
                        <a:defRPr/>
                      </a:pPr>
                      <a:r>
                        <a:rPr kumimoji="0" lang="ru-RU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Недостаток опыта работы на новом хостинге, необходимого для устранения ошибок, возникающих при переносе информации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0975" algn="l"/>
                        </a:tabLst>
                        <a:defRPr/>
                      </a:pPr>
                      <a:r>
                        <a:rPr kumimoji="0" lang="ru-RU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Прохождение онлайн уроков по работе на Яндекс Формах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Сокращение ВПП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(1 минута – 3,5 минут)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265" y="-42530"/>
            <a:ext cx="617709" cy="1201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0402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265" y="-42530"/>
            <a:ext cx="617709" cy="120153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03602" y="297880"/>
            <a:ext cx="1058479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Карта целевого состояния процесса</a:t>
            </a:r>
          </a:p>
          <a:p>
            <a:pPr algn="ctr"/>
            <a:endParaRPr lang="ru-RU" sz="2400" dirty="0">
              <a:solidFill>
                <a:srgbClr val="3B4555"/>
              </a:solidFill>
              <a:latin typeface="Futura PT Bold" panose="020B0902020204020203" pitchFamily="34" charset="-52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078847" y="916283"/>
            <a:ext cx="6034305" cy="0"/>
          </a:xfrm>
          <a:prstGeom prst="line">
            <a:avLst/>
          </a:prstGeom>
          <a:ln w="12700">
            <a:solidFill>
              <a:srgbClr val="3B4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CC068FB5-1562-D343-BD66-7D6E84E547FC}"/>
              </a:ext>
            </a:extLst>
          </p:cNvPr>
          <p:cNvSpPr/>
          <p:nvPr/>
        </p:nvSpPr>
        <p:spPr>
          <a:xfrm>
            <a:off x="-21265" y="1045029"/>
            <a:ext cx="1100495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600" dirty="0">
              <a:solidFill>
                <a:srgbClr val="3B4555"/>
              </a:solidFill>
              <a:latin typeface="Futura PT Light" panose="020B0402020204020303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ru-RU" sz="3600" dirty="0">
              <a:solidFill>
                <a:srgbClr val="3B4555"/>
              </a:solidFill>
              <a:latin typeface="Futura PT Light" panose="020B0402020204020303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ru-RU" sz="3600" dirty="0">
              <a:solidFill>
                <a:srgbClr val="3B4555"/>
              </a:solidFill>
              <a:latin typeface="Futura PT Light" panose="020B0402020204020303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ru-RU" sz="3600" dirty="0">
              <a:solidFill>
                <a:srgbClr val="3B4555"/>
              </a:solidFill>
              <a:latin typeface="Futura PT Light" panose="020B0402020204020303" pitchFamily="34" charset="0"/>
            </a:endParaRP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E9B00726-E774-E5A9-B975-429D469500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0445750"/>
              </p:ext>
            </p:extLst>
          </p:nvPr>
        </p:nvGraphicFramePr>
        <p:xfrm>
          <a:off x="838200" y="-110790"/>
          <a:ext cx="10515600" cy="5923755"/>
        </p:xfrm>
        <a:graphic>
          <a:graphicData uri="http://schemas.openxmlformats.org/drawingml/2006/table">
            <a:tbl>
              <a:tblPr/>
              <a:tblGrid>
                <a:gridCol w="833438">
                  <a:extLst>
                    <a:ext uri="{9D8B030D-6E8A-4147-A177-3AD203B41FA5}">
                      <a16:colId xmlns:a16="http://schemas.microsoft.com/office/drawing/2014/main" val="894581351"/>
                    </a:ext>
                  </a:extLst>
                </a:gridCol>
                <a:gridCol w="893762">
                  <a:extLst>
                    <a:ext uri="{9D8B030D-6E8A-4147-A177-3AD203B41FA5}">
                      <a16:colId xmlns:a16="http://schemas.microsoft.com/office/drawing/2014/main" val="4147062464"/>
                    </a:ext>
                  </a:extLst>
                </a:gridCol>
                <a:gridCol w="25400">
                  <a:extLst>
                    <a:ext uri="{9D8B030D-6E8A-4147-A177-3AD203B41FA5}">
                      <a16:colId xmlns:a16="http://schemas.microsoft.com/office/drawing/2014/main" val="1497999409"/>
                    </a:ext>
                  </a:extLst>
                </a:gridCol>
                <a:gridCol w="584200">
                  <a:extLst>
                    <a:ext uri="{9D8B030D-6E8A-4147-A177-3AD203B41FA5}">
                      <a16:colId xmlns:a16="http://schemas.microsoft.com/office/drawing/2014/main" val="977294409"/>
                    </a:ext>
                  </a:extLst>
                </a:gridCol>
                <a:gridCol w="584200">
                  <a:extLst>
                    <a:ext uri="{9D8B030D-6E8A-4147-A177-3AD203B41FA5}">
                      <a16:colId xmlns:a16="http://schemas.microsoft.com/office/drawing/2014/main" val="3682183945"/>
                    </a:ext>
                  </a:extLst>
                </a:gridCol>
                <a:gridCol w="584200">
                  <a:extLst>
                    <a:ext uri="{9D8B030D-6E8A-4147-A177-3AD203B41FA5}">
                      <a16:colId xmlns:a16="http://schemas.microsoft.com/office/drawing/2014/main" val="2795624272"/>
                    </a:ext>
                  </a:extLst>
                </a:gridCol>
                <a:gridCol w="584200">
                  <a:extLst>
                    <a:ext uri="{9D8B030D-6E8A-4147-A177-3AD203B41FA5}">
                      <a16:colId xmlns:a16="http://schemas.microsoft.com/office/drawing/2014/main" val="3416360765"/>
                    </a:ext>
                  </a:extLst>
                </a:gridCol>
                <a:gridCol w="584200">
                  <a:extLst>
                    <a:ext uri="{9D8B030D-6E8A-4147-A177-3AD203B41FA5}">
                      <a16:colId xmlns:a16="http://schemas.microsoft.com/office/drawing/2014/main" val="4248016835"/>
                    </a:ext>
                  </a:extLst>
                </a:gridCol>
                <a:gridCol w="584200">
                  <a:extLst>
                    <a:ext uri="{9D8B030D-6E8A-4147-A177-3AD203B41FA5}">
                      <a16:colId xmlns:a16="http://schemas.microsoft.com/office/drawing/2014/main" val="30150325"/>
                    </a:ext>
                  </a:extLst>
                </a:gridCol>
                <a:gridCol w="584200">
                  <a:extLst>
                    <a:ext uri="{9D8B030D-6E8A-4147-A177-3AD203B41FA5}">
                      <a16:colId xmlns:a16="http://schemas.microsoft.com/office/drawing/2014/main" val="795764765"/>
                    </a:ext>
                  </a:extLst>
                </a:gridCol>
                <a:gridCol w="584200">
                  <a:extLst>
                    <a:ext uri="{9D8B030D-6E8A-4147-A177-3AD203B41FA5}">
                      <a16:colId xmlns:a16="http://schemas.microsoft.com/office/drawing/2014/main" val="2033864706"/>
                    </a:ext>
                  </a:extLst>
                </a:gridCol>
                <a:gridCol w="584200">
                  <a:extLst>
                    <a:ext uri="{9D8B030D-6E8A-4147-A177-3AD203B41FA5}">
                      <a16:colId xmlns:a16="http://schemas.microsoft.com/office/drawing/2014/main" val="205721152"/>
                    </a:ext>
                  </a:extLst>
                </a:gridCol>
                <a:gridCol w="584200">
                  <a:extLst>
                    <a:ext uri="{9D8B030D-6E8A-4147-A177-3AD203B41FA5}">
                      <a16:colId xmlns:a16="http://schemas.microsoft.com/office/drawing/2014/main" val="3457844184"/>
                    </a:ext>
                  </a:extLst>
                </a:gridCol>
                <a:gridCol w="584200">
                  <a:extLst>
                    <a:ext uri="{9D8B030D-6E8A-4147-A177-3AD203B41FA5}">
                      <a16:colId xmlns:a16="http://schemas.microsoft.com/office/drawing/2014/main" val="2622652991"/>
                    </a:ext>
                  </a:extLst>
                </a:gridCol>
                <a:gridCol w="584200">
                  <a:extLst>
                    <a:ext uri="{9D8B030D-6E8A-4147-A177-3AD203B41FA5}">
                      <a16:colId xmlns:a16="http://schemas.microsoft.com/office/drawing/2014/main" val="3362084962"/>
                    </a:ext>
                  </a:extLst>
                </a:gridCol>
                <a:gridCol w="584200">
                  <a:extLst>
                    <a:ext uri="{9D8B030D-6E8A-4147-A177-3AD203B41FA5}">
                      <a16:colId xmlns:a16="http://schemas.microsoft.com/office/drawing/2014/main" val="2632899643"/>
                    </a:ext>
                  </a:extLst>
                </a:gridCol>
                <a:gridCol w="584200">
                  <a:extLst>
                    <a:ext uri="{9D8B030D-6E8A-4147-A177-3AD203B41FA5}">
                      <a16:colId xmlns:a16="http://schemas.microsoft.com/office/drawing/2014/main" val="1565320305"/>
                    </a:ext>
                  </a:extLst>
                </a:gridCol>
                <a:gridCol w="584200">
                  <a:extLst>
                    <a:ext uri="{9D8B030D-6E8A-4147-A177-3AD203B41FA5}">
                      <a16:colId xmlns:a16="http://schemas.microsoft.com/office/drawing/2014/main" val="1277458957"/>
                    </a:ext>
                  </a:extLst>
                </a:gridCol>
              </a:tblGrid>
              <a:tr h="394917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0919701"/>
                  </a:ext>
                </a:extLst>
              </a:tr>
              <a:tr h="394917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8306200"/>
                  </a:ext>
                </a:extLst>
              </a:tr>
              <a:tr h="394917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3446984"/>
                  </a:ext>
                </a:extLst>
              </a:tr>
              <a:tr h="394917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2867637"/>
                  </a:ext>
                </a:extLst>
              </a:tr>
              <a:tr h="394917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0000678"/>
                  </a:ext>
                </a:extLst>
              </a:tr>
              <a:tr h="394917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0983294"/>
                  </a:ext>
                </a:extLst>
              </a:tr>
              <a:tr h="394917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7104978"/>
                  </a:ext>
                </a:extLst>
              </a:tr>
              <a:tr h="394917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489956"/>
                  </a:ext>
                </a:extLst>
              </a:tr>
              <a:tr h="394917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7896171"/>
                  </a:ext>
                </a:extLst>
              </a:tr>
              <a:tr h="394917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786728"/>
                  </a:ext>
                </a:extLst>
              </a:tr>
              <a:tr h="39491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ВПП </a:t>
                      </a: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часов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8814796"/>
                  </a:ext>
                </a:extLst>
              </a:tr>
              <a:tr h="39491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час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0263133"/>
                  </a:ext>
                </a:extLst>
              </a:tr>
              <a:tr h="394917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0287125"/>
                  </a:ext>
                </a:extLst>
              </a:tr>
              <a:tr h="394917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8247391"/>
                  </a:ext>
                </a:extLst>
              </a:tr>
              <a:tr h="394917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7375822"/>
                  </a:ext>
                </a:extLst>
              </a:tr>
            </a:tbl>
          </a:graphicData>
        </a:graphic>
      </p:graphicFrame>
      <p:sp>
        <p:nvSpPr>
          <p:cNvPr id="11" name="Блок-схема: процесс 10">
            <a:extLst>
              <a:ext uri="{FF2B5EF4-FFF2-40B4-BE49-F238E27FC236}">
                <a16:creationId xmlns:a16="http://schemas.microsoft.com/office/drawing/2014/main" id="{00000000-0008-0000-0100-000005000000}"/>
              </a:ext>
            </a:extLst>
          </p:cNvPr>
          <p:cNvSpPr/>
          <p:nvPr/>
        </p:nvSpPr>
        <p:spPr>
          <a:xfrm>
            <a:off x="965200" y="1270332"/>
            <a:ext cx="1841500" cy="1835936"/>
          </a:xfrm>
          <a:prstGeom prst="flowChart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 Приобретение и активация новых учетных записей хостинга</a:t>
            </a:r>
          </a:p>
          <a:p>
            <a:pPr algn="l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 1</a:t>
            </a:r>
          </a:p>
          <a:p>
            <a:pPr algn="l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max 2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Блок-схема: процесс 15">
            <a:extLst>
              <a:ext uri="{FF2B5EF4-FFF2-40B4-BE49-F238E27FC236}">
                <a16:creationId xmlns:a16="http://schemas.microsoft.com/office/drawing/2014/main" id="{00000000-0008-0000-0100-000007000000}"/>
              </a:ext>
            </a:extLst>
          </p:cNvPr>
          <p:cNvSpPr/>
          <p:nvPr/>
        </p:nvSpPr>
        <p:spPr>
          <a:xfrm>
            <a:off x="3124200" y="1279857"/>
            <a:ext cx="1841500" cy="1822976"/>
          </a:xfrm>
          <a:prstGeom prst="flowChart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1400">
                <a:latin typeface="Times New Roman" panose="02020603050405020304" pitchFamily="18" charset="0"/>
                <a:cs typeface="Times New Roman" panose="02020603050405020304" pitchFamily="18" charset="0"/>
              </a:rPr>
              <a:t> -  Перемещение файлов сайта, включая базы данных</a:t>
            </a:r>
          </a:p>
          <a:p>
            <a:pPr algn="l"/>
            <a:endParaRPr lang="ru-RU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min 5</a:t>
            </a:r>
          </a:p>
          <a:p>
            <a:pPr algn="l"/>
            <a:r>
              <a:rPr 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max 10</a:t>
            </a:r>
            <a:endParaRPr lang="ru-RU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Прямая со стрелкой 16">
            <a:extLst>
              <a:ext uri="{FF2B5EF4-FFF2-40B4-BE49-F238E27FC236}">
                <a16:creationId xmlns:a16="http://schemas.microsoft.com/office/drawing/2014/main" id="{00000000-0008-0000-0100-000008000000}"/>
              </a:ext>
            </a:extLst>
          </p:cNvPr>
          <p:cNvCxnSpPr>
            <a:cxnSpLocks/>
          </p:cNvCxnSpPr>
          <p:nvPr/>
        </p:nvCxnSpPr>
        <p:spPr>
          <a:xfrm>
            <a:off x="2806700" y="1945020"/>
            <a:ext cx="317500" cy="47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Блок-схема: процесс 17">
            <a:extLst>
              <a:ext uri="{FF2B5EF4-FFF2-40B4-BE49-F238E27FC236}">
                <a16:creationId xmlns:a16="http://schemas.microsoft.com/office/drawing/2014/main" id="{00000000-0008-0000-0100-000009000000}"/>
              </a:ext>
            </a:extLst>
          </p:cNvPr>
          <p:cNvSpPr/>
          <p:nvPr/>
        </p:nvSpPr>
        <p:spPr>
          <a:xfrm>
            <a:off x="5283200" y="1289382"/>
            <a:ext cx="1841500" cy="1810016"/>
          </a:xfrm>
          <a:prstGeom prst="flowChart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1400">
                <a:latin typeface="Times New Roman" panose="02020603050405020304" pitchFamily="18" charset="0"/>
                <a:cs typeface="Times New Roman" panose="02020603050405020304" pitchFamily="18" charset="0"/>
              </a:rPr>
              <a:t> -  Проверка нового сайта на временном </a:t>
            </a:r>
            <a:r>
              <a:rPr 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URL</a:t>
            </a:r>
          </a:p>
          <a:p>
            <a:pPr algn="l"/>
            <a:endParaRPr lang="en-US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min 4</a:t>
            </a:r>
          </a:p>
          <a:p>
            <a:pPr algn="l"/>
            <a:r>
              <a:rPr 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max 5</a:t>
            </a:r>
            <a:endParaRPr lang="ru-RU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9" name="Прямая со стрелкой 18">
            <a:extLst>
              <a:ext uri="{FF2B5EF4-FFF2-40B4-BE49-F238E27FC236}">
                <a16:creationId xmlns:a16="http://schemas.microsoft.com/office/drawing/2014/main" id="{00000000-0008-0000-0100-00000A000000}"/>
              </a:ext>
            </a:extLst>
          </p:cNvPr>
          <p:cNvCxnSpPr>
            <a:cxnSpLocks/>
          </p:cNvCxnSpPr>
          <p:nvPr/>
        </p:nvCxnSpPr>
        <p:spPr>
          <a:xfrm>
            <a:off x="4965700" y="1949782"/>
            <a:ext cx="317500" cy="47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Блок-схема: процесс 19">
            <a:extLst>
              <a:ext uri="{FF2B5EF4-FFF2-40B4-BE49-F238E27FC236}">
                <a16:creationId xmlns:a16="http://schemas.microsoft.com/office/drawing/2014/main" id="{00000000-0008-0000-0100-00000B000000}"/>
              </a:ext>
            </a:extLst>
          </p:cNvPr>
          <p:cNvSpPr/>
          <p:nvPr/>
        </p:nvSpPr>
        <p:spPr>
          <a:xfrm>
            <a:off x="7442200" y="1298906"/>
            <a:ext cx="1841500" cy="1797057"/>
          </a:xfrm>
          <a:prstGeom prst="flowChart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1400">
                <a:latin typeface="Times New Roman" panose="02020603050405020304" pitchFamily="18" charset="0"/>
                <a:cs typeface="Times New Roman" panose="02020603050405020304" pitchFamily="18" charset="0"/>
              </a:rPr>
              <a:t> -  Устранение неполадок, если они имеются</a:t>
            </a:r>
          </a:p>
          <a:p>
            <a:pPr algn="l"/>
            <a:endParaRPr lang="ru-RU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min 1</a:t>
            </a:r>
          </a:p>
          <a:p>
            <a:pPr algn="l"/>
            <a:r>
              <a:rPr 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max 2</a:t>
            </a:r>
            <a:endParaRPr lang="ru-RU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1" name="Прямая со стрелкой 20">
            <a:extLst>
              <a:ext uri="{FF2B5EF4-FFF2-40B4-BE49-F238E27FC236}">
                <a16:creationId xmlns:a16="http://schemas.microsoft.com/office/drawing/2014/main" id="{00000000-0008-0000-0100-00000C000000}"/>
              </a:ext>
            </a:extLst>
          </p:cNvPr>
          <p:cNvCxnSpPr>
            <a:cxnSpLocks/>
          </p:cNvCxnSpPr>
          <p:nvPr/>
        </p:nvCxnSpPr>
        <p:spPr>
          <a:xfrm>
            <a:off x="7124700" y="1954545"/>
            <a:ext cx="317500" cy="47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Блок-схема: процесс 21">
            <a:extLst>
              <a:ext uri="{FF2B5EF4-FFF2-40B4-BE49-F238E27FC236}">
                <a16:creationId xmlns:a16="http://schemas.microsoft.com/office/drawing/2014/main" id="{00000000-0008-0000-0100-00000D000000}"/>
              </a:ext>
            </a:extLst>
          </p:cNvPr>
          <p:cNvSpPr/>
          <p:nvPr/>
        </p:nvSpPr>
        <p:spPr>
          <a:xfrm>
            <a:off x="9601200" y="1308432"/>
            <a:ext cx="1841500" cy="1784097"/>
          </a:xfrm>
          <a:prstGeom prst="flowChart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1400">
                <a:latin typeface="Times New Roman" panose="02020603050405020304" pitchFamily="18" charset="0"/>
                <a:cs typeface="Times New Roman" panose="02020603050405020304" pitchFamily="18" charset="0"/>
              </a:rPr>
              <a:t> -  Запуск сайта на новом хостинге</a:t>
            </a:r>
          </a:p>
          <a:p>
            <a:pPr algn="l"/>
            <a:endParaRPr lang="ru-RU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min 1</a:t>
            </a:r>
          </a:p>
          <a:p>
            <a:pPr algn="l"/>
            <a:r>
              <a:rPr 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max 2</a:t>
            </a:r>
            <a:endParaRPr lang="ru-RU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3" name="Прямая со стрелкой 22">
            <a:extLst>
              <a:ext uri="{FF2B5EF4-FFF2-40B4-BE49-F238E27FC236}">
                <a16:creationId xmlns:a16="http://schemas.microsoft.com/office/drawing/2014/main" id="{00000000-0008-0000-0100-00000E000000}"/>
              </a:ext>
            </a:extLst>
          </p:cNvPr>
          <p:cNvCxnSpPr>
            <a:cxnSpLocks/>
          </p:cNvCxnSpPr>
          <p:nvPr/>
        </p:nvCxnSpPr>
        <p:spPr>
          <a:xfrm>
            <a:off x="9283700" y="1959307"/>
            <a:ext cx="317500" cy="47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25855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265" y="-42530"/>
            <a:ext cx="617709" cy="120153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03602" y="297880"/>
            <a:ext cx="1044744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мероприятий по устранению проблем</a:t>
            </a:r>
          </a:p>
          <a:p>
            <a:pPr algn="ctr"/>
            <a:endParaRPr lang="ru-RU" sz="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078847" y="916283"/>
            <a:ext cx="6034305" cy="0"/>
          </a:xfrm>
          <a:prstGeom prst="line">
            <a:avLst/>
          </a:prstGeom>
          <a:ln w="12700">
            <a:solidFill>
              <a:srgbClr val="3B4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CC068FB5-1562-D343-BD66-7D6E84E547FC}"/>
              </a:ext>
            </a:extLst>
          </p:cNvPr>
          <p:cNvSpPr/>
          <p:nvPr/>
        </p:nvSpPr>
        <p:spPr>
          <a:xfrm>
            <a:off x="940953" y="2187140"/>
            <a:ext cx="1031009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600" dirty="0">
              <a:solidFill>
                <a:srgbClr val="3B4555"/>
              </a:solidFill>
              <a:latin typeface="Futura PT Light" panose="020B0402020204020303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ru-RU" sz="3600" dirty="0">
              <a:solidFill>
                <a:srgbClr val="3B4555"/>
              </a:solidFill>
              <a:latin typeface="Futura PT Light" panose="020B0402020204020303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ru-RU" sz="3600" dirty="0">
              <a:solidFill>
                <a:srgbClr val="3B4555"/>
              </a:solidFill>
              <a:latin typeface="Futura PT Light" panose="020B0402020204020303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ru-RU" sz="3600" dirty="0">
              <a:solidFill>
                <a:srgbClr val="3B4555"/>
              </a:solidFill>
              <a:latin typeface="Futura PT Light" panose="020B0402020204020303" pitchFamily="34" charset="0"/>
            </a:endParaRPr>
          </a:p>
        </p:txBody>
      </p:sp>
      <p:graphicFrame>
        <p:nvGraphicFramePr>
          <p:cNvPr id="16" name="Таблица 15">
            <a:extLst>
              <a:ext uri="{FF2B5EF4-FFF2-40B4-BE49-F238E27FC236}">
                <a16:creationId xmlns:a16="http://schemas.microsoft.com/office/drawing/2014/main" id="{3AB1DDA3-62E1-7398-2633-E215744052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5430000"/>
              </p:ext>
            </p:extLst>
          </p:nvPr>
        </p:nvGraphicFramePr>
        <p:xfrm>
          <a:off x="1571625" y="1198692"/>
          <a:ext cx="9411322" cy="48344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9479">
                  <a:extLst>
                    <a:ext uri="{9D8B030D-6E8A-4147-A177-3AD203B41FA5}">
                      <a16:colId xmlns:a16="http://schemas.microsoft.com/office/drawing/2014/main" val="1071668538"/>
                    </a:ext>
                  </a:extLst>
                </a:gridCol>
                <a:gridCol w="2223915">
                  <a:extLst>
                    <a:ext uri="{9D8B030D-6E8A-4147-A177-3AD203B41FA5}">
                      <a16:colId xmlns:a16="http://schemas.microsoft.com/office/drawing/2014/main" val="3071315286"/>
                    </a:ext>
                  </a:extLst>
                </a:gridCol>
                <a:gridCol w="1798638">
                  <a:extLst>
                    <a:ext uri="{9D8B030D-6E8A-4147-A177-3AD203B41FA5}">
                      <a16:colId xmlns:a16="http://schemas.microsoft.com/office/drawing/2014/main" val="913369857"/>
                    </a:ext>
                  </a:extLst>
                </a:gridCol>
                <a:gridCol w="1931379">
                  <a:extLst>
                    <a:ext uri="{9D8B030D-6E8A-4147-A177-3AD203B41FA5}">
                      <a16:colId xmlns:a16="http://schemas.microsoft.com/office/drawing/2014/main" val="617930533"/>
                    </a:ext>
                  </a:extLst>
                </a:gridCol>
                <a:gridCol w="2250626">
                  <a:extLst>
                    <a:ext uri="{9D8B030D-6E8A-4147-A177-3AD203B41FA5}">
                      <a16:colId xmlns:a16="http://schemas.microsoft.com/office/drawing/2014/main" val="2908601294"/>
                    </a:ext>
                  </a:extLst>
                </a:gridCol>
                <a:gridCol w="457285">
                  <a:extLst>
                    <a:ext uri="{9D8B030D-6E8A-4147-A177-3AD203B41FA5}">
                      <a16:colId xmlns:a16="http://schemas.microsoft.com/office/drawing/2014/main" val="552295188"/>
                    </a:ext>
                  </a:extLst>
                </a:gridCol>
              </a:tblGrid>
              <a:tr h="187299"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92" marR="7492" marT="749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92" marR="7492" marT="749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92" marR="7492" marT="749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92" marR="7492" marT="749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92" marR="7492" marT="7492" marB="0" anchor="b"/>
                </a:tc>
                <a:tc rowSpan="7"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92" marR="7492" marT="7492" marB="0" anchor="b"/>
                </a:tc>
                <a:extLst>
                  <a:ext uri="{0D108BD9-81ED-4DB2-BD59-A6C34878D82A}">
                    <a16:rowId xmlns:a16="http://schemas.microsoft.com/office/drawing/2014/main" val="2147237271"/>
                  </a:ext>
                </a:extLst>
              </a:tr>
              <a:tr h="3431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92" marR="7492" marT="7492" marB="0" anchor="b">
                    <a:solidFill>
                      <a:srgbClr val="4770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проблемы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92" marR="7492" marT="7492" marB="0" anchor="b">
                    <a:solidFill>
                      <a:srgbClr val="4770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Коренные причины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92" marR="7492" marT="7492" marB="0" anchor="b">
                    <a:solidFill>
                      <a:srgbClr val="4770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92" marR="7492" marT="7492" marB="0" anchor="b">
                    <a:solidFill>
                      <a:srgbClr val="4770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Предполагаемый эффект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92" marR="7492" marT="7492" marB="0" anchor="b">
                    <a:solidFill>
                      <a:srgbClr val="4770B5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2" marR="7492" marT="7492" marB="0" anchor="b">
                    <a:solidFill>
                      <a:srgbClr val="4770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5567227"/>
                  </a:ext>
                </a:extLst>
              </a:tr>
              <a:tr h="47199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92" marR="7492" marT="7492" marB="0" anchor="ctr"/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Трата большого количества времени и сил для экспорта базы данных вручную       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92" marR="7492" marT="749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Отсутствие архивной базы данных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92" marR="7492" marT="7492" marB="0" anchor="b"/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архивной базы данных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92" marR="7492" marT="7492" marB="0" anchor="ctr"/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Сокращение времени на экспорт данных с устаревшего сайта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92" marR="7492" marT="7492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2" marR="7492" marT="7492" marB="0" anchor="b"/>
                </a:tc>
                <a:extLst>
                  <a:ext uri="{0D108BD9-81ED-4DB2-BD59-A6C34878D82A}">
                    <a16:rowId xmlns:a16="http://schemas.microsoft.com/office/drawing/2014/main" val="3190697861"/>
                  </a:ext>
                </a:extLst>
              </a:tr>
              <a:tr h="3895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92" marR="7492" marT="7492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2" marR="7492" marT="7492" marB="0" anchor="b"/>
                </a:tc>
                <a:extLst>
                  <a:ext uri="{0D108BD9-81ED-4DB2-BD59-A6C34878D82A}">
                    <a16:rowId xmlns:a16="http://schemas.microsoft.com/office/drawing/2014/main" val="1950766960"/>
                  </a:ext>
                </a:extLst>
              </a:tr>
              <a:tr h="4420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92" marR="7492" marT="7492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2" marR="7492" marT="7492" marB="0" anchor="b"/>
                </a:tc>
                <a:extLst>
                  <a:ext uri="{0D108BD9-81ED-4DB2-BD59-A6C34878D82A}">
                    <a16:rowId xmlns:a16="http://schemas.microsoft.com/office/drawing/2014/main" val="3168369629"/>
                  </a:ext>
                </a:extLst>
              </a:tr>
              <a:tr h="195540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92" marR="7492" marT="74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Недостаток опыта работы на новом хостинге необходимого, для устранение ошибок, возникающих при переносе информации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92" marR="7492" marT="7492" marB="0" anchor="b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92" marR="7492" marT="7492" marB="0" anchor="ctr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Прохождение онлайн уроков по работе на Яндекс Формах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92" marR="7492" marT="7492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Повышение опыта в работе по экспорту устаревшего сайта на новый хостинг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92" marR="7492" marT="7492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2" marR="7492" marT="7492" marB="0" anchor="b"/>
                </a:tc>
                <a:extLst>
                  <a:ext uri="{0D108BD9-81ED-4DB2-BD59-A6C34878D82A}">
                    <a16:rowId xmlns:a16="http://schemas.microsoft.com/office/drawing/2014/main" val="2375000032"/>
                  </a:ext>
                </a:extLst>
              </a:tr>
              <a:tr h="5618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92" marR="7492" marT="74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92" marR="7492" marT="7492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2" marR="7492" marT="7492" marB="0" anchor="b"/>
                </a:tc>
                <a:extLst>
                  <a:ext uri="{0D108BD9-81ED-4DB2-BD59-A6C34878D82A}">
                    <a16:rowId xmlns:a16="http://schemas.microsoft.com/office/drawing/2014/main" val="28628095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79222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265" y="-42530"/>
            <a:ext cx="617709" cy="120153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03602" y="297880"/>
            <a:ext cx="1058479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rgbClr val="3B4555"/>
                </a:solidFill>
                <a:latin typeface="Futura PT Bold" panose="020B0902020204020203" pitchFamily="34" charset="-52"/>
              </a:rPr>
              <a:t>Достигнутые результаты</a:t>
            </a:r>
          </a:p>
          <a:p>
            <a:pPr algn="ctr"/>
            <a:endParaRPr lang="ru-RU" sz="2400" dirty="0">
              <a:solidFill>
                <a:srgbClr val="3B4555"/>
              </a:solidFill>
              <a:latin typeface="Futura PT Bold" panose="020B0902020204020203" pitchFamily="34" charset="-52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078847" y="916283"/>
            <a:ext cx="6034305" cy="0"/>
          </a:xfrm>
          <a:prstGeom prst="line">
            <a:avLst/>
          </a:prstGeom>
          <a:ln w="12700">
            <a:solidFill>
              <a:srgbClr val="3B4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CC068FB5-1562-D343-BD66-7D6E84E547FC}"/>
              </a:ext>
            </a:extLst>
          </p:cNvPr>
          <p:cNvSpPr/>
          <p:nvPr/>
        </p:nvSpPr>
        <p:spPr>
          <a:xfrm>
            <a:off x="940953" y="2187140"/>
            <a:ext cx="1031009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600" dirty="0">
              <a:solidFill>
                <a:srgbClr val="3B4555"/>
              </a:solidFill>
              <a:latin typeface="Futura PT Light" panose="020B0402020204020303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ru-RU" sz="3600" dirty="0">
              <a:solidFill>
                <a:srgbClr val="3B4555"/>
              </a:solidFill>
              <a:latin typeface="Futura PT Light" panose="020B0402020204020303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ru-RU" sz="3600" dirty="0">
              <a:solidFill>
                <a:srgbClr val="3B4555"/>
              </a:solidFill>
              <a:latin typeface="Futura PT Light" panose="020B0402020204020303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ru-RU" sz="3600" dirty="0">
              <a:solidFill>
                <a:srgbClr val="3B4555"/>
              </a:solidFill>
              <a:latin typeface="Futura PT Light" panose="020B0402020204020303" pitchFamily="34" charset="0"/>
            </a:endParaRPr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836D1805-57B3-4E04-8411-8E76B8EB07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02204560"/>
              </p:ext>
            </p:extLst>
          </p:nvPr>
        </p:nvGraphicFramePr>
        <p:xfrm>
          <a:off x="2267743" y="1772816"/>
          <a:ext cx="6462897" cy="36760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340030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</TotalTime>
  <Words>780</Words>
  <Application>Microsoft Office PowerPoint</Application>
  <PresentationFormat>Широкоэкранный</PresentationFormat>
  <Paragraphs>228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Futura PT</vt:lpstr>
      <vt:lpstr>Futura PT Bold</vt:lpstr>
      <vt:lpstr>Futura PT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Анализ проблем</vt:lpstr>
      <vt:lpstr>Презентация PowerPoint</vt:lpstr>
      <vt:lpstr>Презентация PowerPoint</vt:lpstr>
      <vt:lpstr>Презентация PowerPoint</vt:lpstr>
      <vt:lpstr>Мониторинг достигнутых результатов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Пользователь</cp:lastModifiedBy>
  <cp:revision>104</cp:revision>
  <dcterms:created xsi:type="dcterms:W3CDTF">2019-04-02T07:58:05Z</dcterms:created>
  <dcterms:modified xsi:type="dcterms:W3CDTF">2023-04-25T11:57:56Z</dcterms:modified>
</cp:coreProperties>
</file>